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225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3320923" y="1276825"/>
            <a:ext cx="1160069" cy="228092"/>
          </a:xfrm>
          <a:prstGeom prst="rect">
            <a:avLst/>
          </a:prstGeom>
        </p:spPr>
        <p:txBody>
          <a:bodyPr wrap="square" lIns="0" tIns="10985" rIns="0" bIns="0" rtlCol="0">
            <a:noAutofit/>
          </a:bodyPr>
          <a:lstStyle/>
          <a:p>
            <a:pPr marL="12700">
              <a:lnSpc>
                <a:spcPts val="1730"/>
              </a:lnSpc>
            </a:pPr>
            <a:r>
              <a:rPr sz="1600" b="1" u="heavy" spc="0" dirty="0" smtClean="0">
                <a:latin typeface="Times New Roman"/>
                <a:cs typeface="Times New Roman"/>
              </a:rPr>
              <a:t>Introduction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1930430"/>
            <a:ext cx="2931190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-1" dirty="0" smtClean="0">
                <a:latin typeface="Times New Roman"/>
                <a:cs typeface="Times New Roman"/>
              </a:rPr>
              <a:t>1- Atomic Structure and the Elements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2361722"/>
            <a:ext cx="5988692" cy="1737232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6486" algn="just">
              <a:lnSpc>
                <a:spcPts val="1535"/>
              </a:lnSpc>
            </a:pPr>
            <a:r>
              <a:rPr sz="1400" spc="42" dirty="0" smtClean="0">
                <a:latin typeface="Times New Roman"/>
                <a:cs typeface="Times New Roman"/>
              </a:rPr>
              <a:t>The basic structural unit of  matter is the atom.  Each  atom is  composed of a</a:t>
            </a: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8"/>
              </a:spcBef>
            </a:pPr>
            <a:r>
              <a:rPr sz="1400" spc="1" dirty="0" smtClean="0">
                <a:latin typeface="Times New Roman"/>
                <a:cs typeface="Times New Roman"/>
              </a:rPr>
              <a:t>positively  charged  nucleus,  surrounded  by  a  sufficient  number  of  negatively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0" dirty="0" smtClean="0">
                <a:latin typeface="Times New Roman"/>
                <a:cs typeface="Times New Roman"/>
              </a:rPr>
              <a:t>charged electrons so that the charges are balanced. The number of electrons </a:t>
            </a: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0" dirty="0" smtClean="0">
                <a:latin typeface="Times New Roman"/>
                <a:cs typeface="Times New Roman"/>
              </a:rPr>
              <a:t>identifies the atomic number and the element of the atom. There are slightly more </a:t>
            </a: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43" dirty="0" smtClean="0">
                <a:latin typeface="Times New Roman"/>
                <a:cs typeface="Times New Roman"/>
              </a:rPr>
              <a:t>than 100 elements, and these elements are the chemical building blocks of all</a:t>
            </a:r>
            <a:endParaRPr sz="1400" dirty="0">
              <a:latin typeface="Times New Roman"/>
              <a:cs typeface="Times New Roman"/>
            </a:endParaRPr>
          </a:p>
          <a:p>
            <a:pPr marL="12700" marR="5449626" algn="just">
              <a:lnSpc>
                <a:spcPct val="95825"/>
              </a:lnSpc>
              <a:spcBef>
                <a:spcPts val="831"/>
              </a:spcBef>
            </a:pPr>
            <a:r>
              <a:rPr sz="1400" spc="0" dirty="0" smtClean="0">
                <a:latin typeface="Times New Roman"/>
                <a:cs typeface="Times New Roman"/>
              </a:rPr>
              <a:t>matter.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4328063"/>
            <a:ext cx="5989016" cy="2965831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3758" algn="just">
              <a:lnSpc>
                <a:spcPts val="1535"/>
              </a:lnSpc>
            </a:pPr>
            <a:r>
              <a:rPr sz="1400" spc="25" dirty="0" smtClean="0">
                <a:latin typeface="Times New Roman"/>
                <a:cs typeface="Times New Roman"/>
              </a:rPr>
              <a:t>Just as there are differences among the elements, there are also similarities. The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39"/>
              </a:spcBef>
            </a:pPr>
            <a:r>
              <a:rPr sz="1400" spc="0" dirty="0" smtClean="0">
                <a:latin typeface="Times New Roman"/>
                <a:cs typeface="Times New Roman"/>
              </a:rPr>
              <a:t>elements can be grouped into families and relationships established between and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7"/>
              </a:lnSpc>
              <a:spcBef>
                <a:spcPts val="804"/>
              </a:spcBef>
            </a:pPr>
            <a:r>
              <a:rPr sz="1400" spc="0" dirty="0" smtClean="0">
                <a:latin typeface="Times New Roman"/>
                <a:cs typeface="Times New Roman"/>
              </a:rPr>
              <a:t>within the families by means of the </a:t>
            </a:r>
            <a:r>
              <a:rPr sz="1400" b="1" i="1" spc="0" dirty="0" smtClean="0">
                <a:latin typeface="Times New Roman"/>
                <a:cs typeface="Times New Roman"/>
              </a:rPr>
              <a:t>Periodic Table</a:t>
            </a:r>
            <a:r>
              <a:rPr sz="1400" spc="0" dirty="0" smtClean="0">
                <a:latin typeface="Times New Roman"/>
                <a:cs typeface="Times New Roman"/>
              </a:rPr>
              <a:t>, shown in figure (1). In the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8"/>
              </a:spcBef>
            </a:pPr>
            <a:r>
              <a:rPr sz="1400" spc="10" dirty="0" smtClean="0">
                <a:latin typeface="Times New Roman"/>
                <a:cs typeface="Times New Roman"/>
              </a:rPr>
              <a:t>horizontal direction there is a certain repetition, or periodicity, in the arrangement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" dirty="0" smtClean="0">
                <a:latin typeface="Times New Roman"/>
                <a:cs typeface="Times New Roman"/>
              </a:rPr>
              <a:t>of elements. Metallic elements occupy the left and center portions of the chart, and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dirty="0" smtClean="0">
                <a:latin typeface="Times New Roman"/>
                <a:cs typeface="Times New Roman"/>
              </a:rPr>
              <a:t>nonmetals are located to the right. Between them, along a diagonal, is a transition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dirty="0" smtClean="0">
                <a:latin typeface="Times New Roman"/>
                <a:cs typeface="Times New Roman"/>
              </a:rPr>
              <a:t>zone containing elements called metalloids or semimetals. In principle, each of the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" dirty="0" smtClean="0">
                <a:latin typeface="Times New Roman"/>
                <a:cs typeface="Times New Roman"/>
              </a:rPr>
              <a:t>elements  can  exist  as  a  solid,  liquid,  or  gas,  depending  on  temperature  and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9" dirty="0" smtClean="0">
                <a:latin typeface="Times New Roman"/>
                <a:cs typeface="Times New Roman"/>
              </a:rPr>
              <a:t>pressure. At room temperature and atmospheric pressure, they each have a natural</a:t>
            </a:r>
            <a:endParaRPr sz="1400">
              <a:latin typeface="Times New Roman"/>
              <a:cs typeface="Times New Roman"/>
            </a:endParaRPr>
          </a:p>
          <a:p>
            <a:pPr marL="12700" marR="108556" algn="just">
              <a:lnSpc>
                <a:spcPct val="95825"/>
              </a:lnSpc>
              <a:spcBef>
                <a:spcPts val="839"/>
              </a:spcBef>
            </a:pPr>
            <a:r>
              <a:rPr sz="1400" spc="-1" dirty="0" smtClean="0">
                <a:latin typeface="Times New Roman"/>
                <a:cs typeface="Times New Roman"/>
              </a:rPr>
              <a:t>phase; e.g., iron (Fe) is a solid, mercury (Hg) is a liquid, and nitrogen (N) is a gas.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7523002"/>
            <a:ext cx="5985821" cy="1430782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6012" algn="just">
              <a:lnSpc>
                <a:spcPts val="1535"/>
              </a:lnSpc>
            </a:pPr>
            <a:r>
              <a:rPr sz="1400" spc="3" dirty="0" smtClean="0">
                <a:latin typeface="Times New Roman"/>
                <a:cs typeface="Times New Roman"/>
              </a:rPr>
              <a:t>In the table, the elements are arranged into vertical columns and horizontal rows in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5"/>
              </a:spcBef>
            </a:pPr>
            <a:r>
              <a:rPr sz="1400" spc="1" dirty="0" smtClean="0">
                <a:latin typeface="Times New Roman"/>
                <a:cs typeface="Times New Roman"/>
              </a:rPr>
              <a:t>such a way that similarities exist among elements in the same columns. For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9"/>
              </a:spcBef>
            </a:pPr>
            <a:r>
              <a:rPr sz="1400" spc="0" dirty="0" smtClean="0">
                <a:latin typeface="Times New Roman"/>
                <a:cs typeface="Times New Roman"/>
              </a:rPr>
              <a:t>example, in the extreme right column are the noble gases (helium, neon, argon,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9"/>
              </a:spcBef>
            </a:pPr>
            <a:r>
              <a:rPr sz="1400" spc="20" dirty="0" smtClean="0">
                <a:latin typeface="Times New Roman"/>
                <a:cs typeface="Times New Roman"/>
              </a:rPr>
              <a:t>krypton, xenon, and radon), all of which exhibit great chemical stability and low</a:t>
            </a:r>
            <a:endParaRPr sz="1400">
              <a:latin typeface="Times New Roman"/>
              <a:cs typeface="Times New Roman"/>
            </a:endParaRPr>
          </a:p>
          <a:p>
            <a:pPr marL="12700" marR="4950" algn="just">
              <a:lnSpc>
                <a:spcPct val="95825"/>
              </a:lnSpc>
              <a:spcBef>
                <a:spcPts val="829"/>
              </a:spcBef>
            </a:pPr>
            <a:r>
              <a:rPr sz="1400" spc="19" dirty="0" smtClean="0">
                <a:latin typeface="Times New Roman"/>
                <a:cs typeface="Times New Roman"/>
              </a:rPr>
              <a:t>reaction rates. The halogens (fluorine, chlorine, bromine, iodine, and astatine) in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29939" y="9199656"/>
            <a:ext cx="141300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 smtClean="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803226" y="962405"/>
            <a:ext cx="5160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914400" y="4745101"/>
            <a:ext cx="6077204" cy="27343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02004" y="920018"/>
            <a:ext cx="5997034" cy="816355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12" dirty="0" smtClean="0">
                <a:latin typeface="Times New Roman"/>
                <a:cs typeface="Times New Roman"/>
              </a:rPr>
              <a:t>the locations of the atoms within the cell, it does not indicate the close packing of</a:t>
            </a:r>
            <a:endParaRPr sz="1400">
              <a:latin typeface="Times New Roman"/>
              <a:cs typeface="Times New Roman"/>
            </a:endParaRPr>
          </a:p>
          <a:p>
            <a:pPr marL="12700" marR="7795">
              <a:lnSpc>
                <a:spcPts val="2410"/>
              </a:lnSpc>
              <a:spcBef>
                <a:spcPts val="223"/>
              </a:spcBef>
            </a:pPr>
            <a:r>
              <a:rPr sz="1400" spc="6" dirty="0" smtClean="0">
                <a:latin typeface="Times New Roman"/>
                <a:cs typeface="Times New Roman"/>
              </a:rPr>
              <a:t>the atoms that occurs in the real crystal, as in Figure (7-b). Figure (7-c) shows the repeating nature of the unit cell within the crystal.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1991390"/>
            <a:ext cx="5989838" cy="2045080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6158" algn="just">
              <a:lnSpc>
                <a:spcPts val="1535"/>
              </a:lnSpc>
            </a:pPr>
            <a:r>
              <a:rPr sz="1400" spc="7" dirty="0" smtClean="0">
                <a:latin typeface="Times New Roman"/>
                <a:cs typeface="Times New Roman"/>
              </a:rPr>
              <a:t>In metals, three lattice structures are common: (1) body-centered cubic (BCC), (2)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37"/>
              </a:spcBef>
            </a:pPr>
            <a:r>
              <a:rPr sz="1400" spc="0" dirty="0" smtClean="0">
                <a:latin typeface="Times New Roman"/>
                <a:cs typeface="Times New Roman"/>
              </a:rPr>
              <a:t>face centered cubic (FCC), and (3) hexagonal close-packed (HCP), illustrated in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dirty="0" smtClean="0">
                <a:latin typeface="Times New Roman"/>
                <a:cs typeface="Times New Roman"/>
              </a:rPr>
              <a:t>f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g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re</a:t>
            </a:r>
            <a:r>
              <a:rPr sz="1400" spc="255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(</a:t>
            </a:r>
            <a:r>
              <a:rPr sz="1400" spc="4" dirty="0" smtClean="0">
                <a:latin typeface="Times New Roman"/>
                <a:cs typeface="Times New Roman"/>
              </a:rPr>
              <a:t>8</a:t>
            </a:r>
            <a:r>
              <a:rPr sz="1400" spc="0" dirty="0" smtClean="0">
                <a:latin typeface="Times New Roman"/>
                <a:cs typeface="Times New Roman"/>
              </a:rPr>
              <a:t>).</a:t>
            </a:r>
            <a:r>
              <a:rPr sz="1400" spc="24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Cr</a:t>
            </a:r>
            <a:r>
              <a:rPr sz="1400" spc="-19" dirty="0" smtClean="0">
                <a:latin typeface="Times New Roman"/>
                <a:cs typeface="Times New Roman"/>
              </a:rPr>
              <a:t>y</a:t>
            </a:r>
            <a:r>
              <a:rPr sz="1400" spc="4" dirty="0" smtClean="0">
                <a:latin typeface="Times New Roman"/>
                <a:cs typeface="Times New Roman"/>
              </a:rPr>
              <a:t>st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25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st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4" dirty="0" smtClean="0">
                <a:latin typeface="Times New Roman"/>
                <a:cs typeface="Times New Roman"/>
              </a:rPr>
              <a:t>tu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0" dirty="0" smtClean="0">
                <a:latin typeface="Times New Roman"/>
                <a:cs typeface="Times New Roman"/>
              </a:rPr>
              <a:t>es</a:t>
            </a:r>
            <a:r>
              <a:rPr sz="1400" spc="255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f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25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270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14" dirty="0" smtClean="0">
                <a:latin typeface="Times New Roman"/>
                <a:cs typeface="Times New Roman"/>
              </a:rPr>
              <a:t>m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26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25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are</a:t>
            </a:r>
            <a:r>
              <a:rPr sz="1400" spc="24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ed</a:t>
            </a:r>
            <a:r>
              <a:rPr sz="1400" spc="24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27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bl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255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(</a:t>
            </a:r>
            <a:r>
              <a:rPr sz="1400" spc="4" dirty="0" smtClean="0">
                <a:latin typeface="Times New Roman"/>
                <a:cs typeface="Times New Roman"/>
              </a:rPr>
              <a:t>1</a:t>
            </a:r>
            <a:r>
              <a:rPr sz="1400" spc="0" dirty="0" smtClean="0">
                <a:latin typeface="Times New Roman"/>
                <a:cs typeface="Times New Roman"/>
              </a:rPr>
              <a:t>).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34" dirty="0" smtClean="0">
                <a:latin typeface="Times New Roman"/>
                <a:cs typeface="Times New Roman"/>
              </a:rPr>
              <a:t>Note that some metals undergo a change of structure at different temperatures.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dirty="0" smtClean="0">
                <a:latin typeface="Times New Roman"/>
                <a:cs typeface="Times New Roman"/>
              </a:rPr>
              <a:t>Ir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,</a:t>
            </a:r>
            <a:r>
              <a:rPr sz="1400" spc="159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f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164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x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4" dirty="0" smtClean="0">
                <a:latin typeface="Times New Roman"/>
                <a:cs typeface="Times New Roman"/>
              </a:rPr>
              <a:t>pl</a:t>
            </a:r>
            <a:r>
              <a:rPr sz="1400" spc="0" dirty="0" smtClean="0">
                <a:latin typeface="Times New Roman"/>
                <a:cs typeface="Times New Roman"/>
              </a:rPr>
              <a:t>e,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159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BCC</a:t>
            </a:r>
            <a:r>
              <a:rPr sz="1400" spc="185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169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m</a:t>
            </a:r>
            <a:r>
              <a:rPr sz="1400" spc="13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9" dirty="0" smtClean="0">
                <a:latin typeface="Times New Roman"/>
                <a:cs typeface="Times New Roman"/>
              </a:rPr>
              <a:t>e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era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;</a:t>
            </a:r>
            <a:r>
              <a:rPr sz="1400" spc="16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15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g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16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15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FCC</a:t>
            </a:r>
            <a:r>
              <a:rPr sz="1400" spc="159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4" dirty="0" smtClean="0">
                <a:latin typeface="Times New Roman"/>
                <a:cs typeface="Times New Roman"/>
              </a:rPr>
              <a:t>v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5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9</a:t>
            </a:r>
            <a:r>
              <a:rPr sz="1400" spc="4" dirty="0" smtClean="0">
                <a:latin typeface="Times New Roman"/>
                <a:cs typeface="Times New Roman"/>
              </a:rPr>
              <a:t>1</a:t>
            </a:r>
            <a:r>
              <a:rPr sz="1400" spc="29" dirty="0" smtClean="0">
                <a:latin typeface="Times New Roman"/>
                <a:cs typeface="Times New Roman"/>
              </a:rPr>
              <a:t>2</a:t>
            </a:r>
            <a:r>
              <a:rPr sz="1400" spc="-9" dirty="0" smtClean="0">
                <a:latin typeface="Times New Roman"/>
                <a:cs typeface="Times New Roman"/>
              </a:rPr>
              <a:t>°</a:t>
            </a:r>
            <a:r>
              <a:rPr sz="1400" spc="0" dirty="0" smtClean="0">
                <a:latin typeface="Times New Roman"/>
                <a:cs typeface="Times New Roman"/>
              </a:rPr>
              <a:t>C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9" dirty="0" smtClean="0">
                <a:latin typeface="Times New Roman"/>
                <a:cs typeface="Times New Roman"/>
              </a:rPr>
              <a:t>and back to BCC at temperatures above 1400°C. When a metal (or other material)</a:t>
            </a:r>
            <a:endParaRPr sz="1400">
              <a:latin typeface="Times New Roman"/>
              <a:cs typeface="Times New Roman"/>
            </a:endParaRPr>
          </a:p>
          <a:p>
            <a:pPr marL="12700" marR="1534398" algn="just">
              <a:lnSpc>
                <a:spcPct val="95825"/>
              </a:lnSpc>
              <a:spcBef>
                <a:spcPts val="831"/>
              </a:spcBef>
            </a:pPr>
            <a:r>
              <a:rPr sz="1400" spc="0" dirty="0" smtClean="0">
                <a:latin typeface="Times New Roman"/>
                <a:cs typeface="Times New Roman"/>
              </a:rPr>
              <a:t>changes structure like this, it is referred to as being </a:t>
            </a:r>
            <a:r>
              <a:rPr sz="1400" b="1" i="1" spc="0" dirty="0" smtClean="0">
                <a:latin typeface="Times New Roman"/>
                <a:cs typeface="Times New Roman"/>
              </a:rPr>
              <a:t>allotropic</a:t>
            </a:r>
            <a:r>
              <a:rPr sz="1400" spc="0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784219" y="9199656"/>
            <a:ext cx="231978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4" dirty="0" smtClean="0">
                <a:latin typeface="Times New Roman"/>
                <a:cs typeface="Times New Roman"/>
              </a:rPr>
              <a:t>10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914400" y="914400"/>
            <a:ext cx="5942711" cy="25609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14400" y="4572000"/>
            <a:ext cx="5943092" cy="1979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3784219" y="9199656"/>
            <a:ext cx="231978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4" dirty="0" smtClean="0">
                <a:latin typeface="Times New Roman"/>
                <a:cs typeface="Times New Roman"/>
              </a:rPr>
              <a:t>11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902004" y="920018"/>
            <a:ext cx="5995635" cy="1124203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15" dirty="0" smtClean="0">
                <a:latin typeface="Times New Roman"/>
                <a:cs typeface="Times New Roman"/>
              </a:rPr>
              <a:t>column  VIIA  share  similar  properties  (hydrogen  is  not  included  among  the</a:t>
            </a:r>
            <a:endParaRPr sz="1400">
              <a:latin typeface="Times New Roman"/>
              <a:cs typeface="Times New Roman"/>
            </a:endParaRPr>
          </a:p>
          <a:p>
            <a:pPr marL="12700" marR="6257">
              <a:lnSpc>
                <a:spcPts val="1609"/>
              </a:lnSpc>
              <a:spcBef>
                <a:spcPts val="725"/>
              </a:spcBef>
            </a:pP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lo</a:t>
            </a:r>
            <a:r>
              <a:rPr sz="1400" spc="4" dirty="0" smtClean="0">
                <a:latin typeface="Times New Roman"/>
                <a:cs typeface="Times New Roman"/>
              </a:rPr>
              <a:t>g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ns</a:t>
            </a:r>
            <a:r>
              <a:rPr sz="1400" spc="0" dirty="0" smtClean="0">
                <a:latin typeface="Times New Roman"/>
                <a:cs typeface="Times New Roman"/>
              </a:rPr>
              <a:t>).</a:t>
            </a:r>
            <a:r>
              <a:rPr sz="1400" spc="12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2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4" dirty="0" smtClean="0">
                <a:latin typeface="Times New Roman"/>
                <a:cs typeface="Times New Roman"/>
              </a:rPr>
              <a:t>b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39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13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(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-4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er,</a:t>
            </a:r>
            <a:r>
              <a:rPr sz="1400" spc="12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lv</a:t>
            </a:r>
            <a:r>
              <a:rPr sz="1400" spc="0" dirty="0" smtClean="0">
                <a:latin typeface="Times New Roman"/>
                <a:cs typeface="Times New Roman"/>
              </a:rPr>
              <a:t>er,</a:t>
            </a:r>
            <a:r>
              <a:rPr sz="1400" spc="12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13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g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14" dirty="0" smtClean="0">
                <a:latin typeface="Times New Roman"/>
                <a:cs typeface="Times New Roman"/>
              </a:rPr>
              <a:t>l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0" dirty="0" smtClean="0">
                <a:latin typeface="Times New Roman"/>
                <a:cs typeface="Times New Roman"/>
              </a:rPr>
              <a:t>)</a:t>
            </a:r>
            <a:r>
              <a:rPr sz="1400" spc="11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134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4" dirty="0" smtClean="0">
                <a:latin typeface="Times New Roman"/>
                <a:cs typeface="Times New Roman"/>
              </a:rPr>
              <a:t>lu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13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IB</a:t>
            </a:r>
            <a:r>
              <a:rPr sz="1400" spc="13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v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2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4" dirty="0" smtClean="0">
                <a:latin typeface="Times New Roman"/>
                <a:cs typeface="Times New Roman"/>
              </a:rPr>
              <a:t>il</a:t>
            </a:r>
            <a:r>
              <a:rPr sz="1400" spc="0" dirty="0" smtClean="0">
                <a:latin typeface="Times New Roman"/>
                <a:cs typeface="Times New Roman"/>
              </a:rPr>
              <a:t>ar </a:t>
            </a:r>
            <a:endParaRPr sz="1400">
              <a:latin typeface="Times New Roman"/>
              <a:cs typeface="Times New Roman"/>
            </a:endParaRPr>
          </a:p>
          <a:p>
            <a:pPr marL="12700" marR="6257">
              <a:lnSpc>
                <a:spcPts val="1609"/>
              </a:lnSpc>
              <a:spcBef>
                <a:spcPts val="801"/>
              </a:spcBef>
            </a:pPr>
            <a:r>
              <a:rPr sz="1400" spc="11" dirty="0" smtClean="0">
                <a:latin typeface="Times New Roman"/>
                <a:cs typeface="Times New Roman"/>
              </a:rPr>
              <a:t>properties. Generally there are correlations in properties among elements within a</a:t>
            </a:r>
            <a:endParaRPr sz="1400">
              <a:latin typeface="Times New Roman"/>
              <a:cs typeface="Times New Roman"/>
            </a:endParaRPr>
          </a:p>
          <a:p>
            <a:pPr marL="12700" marR="24225">
              <a:lnSpc>
                <a:spcPct val="95825"/>
              </a:lnSpc>
              <a:spcBef>
                <a:spcPts val="841"/>
              </a:spcBef>
            </a:pPr>
            <a:r>
              <a:rPr sz="1400" spc="-1" dirty="0" smtClean="0">
                <a:latin typeface="Times New Roman"/>
                <a:cs typeface="Times New Roman"/>
              </a:rPr>
              <a:t>given column, whereas differences exist among elements in different columns.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2273330"/>
            <a:ext cx="5990802" cy="29643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7775" algn="just">
              <a:lnSpc>
                <a:spcPts val="1535"/>
              </a:lnSpc>
            </a:pPr>
            <a:r>
              <a:rPr sz="1400" spc="16" dirty="0" smtClean="0">
                <a:latin typeface="Times New Roman"/>
                <a:cs typeface="Times New Roman"/>
              </a:rPr>
              <a:t>Many of the similarities and differences among the elements can be explained by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5"/>
              </a:spcBef>
            </a:pPr>
            <a:r>
              <a:rPr sz="1400" spc="16" dirty="0" smtClean="0">
                <a:latin typeface="Times New Roman"/>
                <a:cs typeface="Times New Roman"/>
              </a:rPr>
              <a:t>their respective atomic structures. The simplest model of atomic structure, called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8"/>
              </a:spcBef>
            </a:pPr>
            <a:r>
              <a:rPr sz="1400" spc="1" dirty="0" smtClean="0">
                <a:latin typeface="Times New Roman"/>
                <a:cs typeface="Times New Roman"/>
              </a:rPr>
              <a:t>the planetary model, shows the electrons of the atom orbiting around the nucleus at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8"/>
              </a:spcBef>
            </a:pPr>
            <a:r>
              <a:rPr sz="1400" spc="0" dirty="0" smtClean="0">
                <a:latin typeface="Times New Roman"/>
                <a:cs typeface="Times New Roman"/>
              </a:rPr>
              <a:t>certain fixed distances, called shells, as shown in Figure (2). The hydrogen atom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8"/>
              </a:spcBef>
            </a:pPr>
            <a:r>
              <a:rPr sz="1400" spc="0" dirty="0" smtClean="0">
                <a:latin typeface="Times New Roman"/>
                <a:cs typeface="Times New Roman"/>
              </a:rPr>
              <a:t>(atomic number 1) has one electron in the orbit closest to the nucleus. Helium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8"/>
              </a:spcBef>
            </a:pPr>
            <a:r>
              <a:rPr sz="1400" spc="0" dirty="0" smtClean="0">
                <a:latin typeface="Times New Roman"/>
                <a:cs typeface="Times New Roman"/>
              </a:rPr>
              <a:t>(atomic number 2) has two. Also shown in the figure are the atomic structures for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8"/>
              </a:spcBef>
            </a:pPr>
            <a:r>
              <a:rPr sz="1400" spc="1" dirty="0" smtClean="0">
                <a:latin typeface="Times New Roman"/>
                <a:cs typeface="Times New Roman"/>
              </a:rPr>
              <a:t>fluorine (atomic number 9), neon (atomic number 10), and sodium (atomic number</a:t>
            </a:r>
            <a:endParaRPr sz="1400">
              <a:latin typeface="Times New Roman"/>
              <a:cs typeface="Times New Roman"/>
            </a:endParaRPr>
          </a:p>
          <a:p>
            <a:pPr marL="12700" marR="741" algn="just">
              <a:lnSpc>
                <a:spcPts val="1609"/>
              </a:lnSpc>
              <a:spcBef>
                <a:spcPts val="828"/>
              </a:spcBef>
            </a:pPr>
            <a:r>
              <a:rPr sz="1400" spc="16" dirty="0" smtClean="0">
                <a:latin typeface="Times New Roman"/>
                <a:cs typeface="Times New Roman"/>
              </a:rPr>
              <a:t>11).  One  might  infer  from these  models  that  there is  a maximum  number of </a:t>
            </a:r>
            <a:endParaRPr sz="1400">
              <a:latin typeface="Times New Roman"/>
              <a:cs typeface="Times New Roman"/>
            </a:endParaRPr>
          </a:p>
          <a:p>
            <a:pPr marL="12700" marR="741" algn="just">
              <a:lnSpc>
                <a:spcPts val="1609"/>
              </a:lnSpc>
              <a:spcBef>
                <a:spcPts val="804"/>
              </a:spcBef>
            </a:pPr>
            <a:r>
              <a:rPr sz="1400" spc="0" dirty="0" smtClean="0">
                <a:latin typeface="Times New Roman"/>
                <a:cs typeface="Times New Roman"/>
              </a:rPr>
              <a:t>electrons that can be contained in a given orbit. This turns out to be correct, and the</a:t>
            </a:r>
            <a:endParaRPr sz="1400">
              <a:latin typeface="Times New Roman"/>
              <a:cs typeface="Times New Roman"/>
            </a:endParaRPr>
          </a:p>
          <a:p>
            <a:pPr marL="12700" marR="4219341" algn="just">
              <a:lnSpc>
                <a:spcPct val="95825"/>
              </a:lnSpc>
              <a:spcBef>
                <a:spcPts val="829"/>
              </a:spcBef>
            </a:pPr>
            <a:r>
              <a:rPr sz="1400" spc="-2" dirty="0" smtClean="0">
                <a:latin typeface="Times New Roman"/>
                <a:cs typeface="Times New Roman"/>
              </a:rPr>
              <a:t>maximum is defined by: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5442050"/>
            <a:ext cx="3116524" cy="234498"/>
          </a:xfrm>
          <a:prstGeom prst="rect">
            <a:avLst/>
          </a:prstGeom>
        </p:spPr>
        <p:txBody>
          <a:bodyPr wrap="square" lIns="0" tIns="11271" rIns="0" bIns="0" rtlCol="0">
            <a:noAutofit/>
          </a:bodyPr>
          <a:lstStyle/>
          <a:p>
            <a:pPr marL="12700">
              <a:lnSpc>
                <a:spcPts val="1775"/>
              </a:lnSpc>
            </a:pPr>
            <a:r>
              <a:rPr sz="1200" b="1" i="1" spc="0" dirty="0" smtClean="0">
                <a:latin typeface="Times New Roman"/>
                <a:cs typeface="Times New Roman"/>
              </a:rPr>
              <a:t>Maximum number of electrons in an orbit = </a:t>
            </a:r>
            <a:r>
              <a:rPr sz="1400" b="1" i="1" spc="0" dirty="0" smtClean="0">
                <a:latin typeface="Times New Roman"/>
                <a:cs typeface="Times New Roman"/>
              </a:rPr>
              <a:t>2n</a:t>
            </a:r>
            <a:r>
              <a:rPr sz="1350" b="1" i="1" spc="0" baseline="38650" dirty="0" smtClean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5901085"/>
            <a:ext cx="4409462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0" dirty="0" smtClean="0">
                <a:latin typeface="Times New Roman"/>
                <a:cs typeface="Times New Roman"/>
              </a:rPr>
              <a:t>where </a:t>
            </a:r>
            <a:r>
              <a:rPr sz="1400" b="1" i="1" spc="0" dirty="0" smtClean="0">
                <a:latin typeface="Times New Roman"/>
                <a:cs typeface="Times New Roman"/>
              </a:rPr>
              <a:t>n </a:t>
            </a:r>
            <a:r>
              <a:rPr sz="1400" spc="0" dirty="0" smtClean="0">
                <a:latin typeface="Times New Roman"/>
                <a:cs typeface="Times New Roman"/>
              </a:rPr>
              <a:t>identifies the orbit, with </a:t>
            </a:r>
            <a:r>
              <a:rPr sz="1400" b="1" i="1" spc="0" dirty="0" smtClean="0">
                <a:latin typeface="Times New Roman"/>
                <a:cs typeface="Times New Roman"/>
              </a:rPr>
              <a:t>n </a:t>
            </a:r>
            <a:r>
              <a:rPr sz="1400" spc="0" dirty="0" smtClean="0">
                <a:latin typeface="Times New Roman"/>
                <a:cs typeface="Times New Roman"/>
              </a:rPr>
              <a:t>= 1 closest to the nucleus.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829939" y="9199656"/>
            <a:ext cx="141300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 smtClean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914019" y="920508"/>
            <a:ext cx="4519930" cy="83171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3829939" y="9199656"/>
            <a:ext cx="141300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 smtClean="0"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914400" y="914400"/>
            <a:ext cx="6545707" cy="24187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02004" y="3569111"/>
            <a:ext cx="5991162" cy="2964306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7833" algn="just">
              <a:lnSpc>
                <a:spcPts val="1535"/>
              </a:lnSpc>
            </a:pPr>
            <a:r>
              <a:rPr sz="1400" spc="14" dirty="0" smtClean="0">
                <a:latin typeface="Times New Roman"/>
                <a:cs typeface="Times New Roman"/>
              </a:rPr>
              <a:t>The number of electrons in the outer most shell, relative to the maximum number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5"/>
              </a:spcBef>
            </a:pPr>
            <a:r>
              <a:rPr sz="1400" spc="1" dirty="0" smtClean="0">
                <a:latin typeface="Times New Roman"/>
                <a:cs typeface="Times New Roman"/>
              </a:rPr>
              <a:t>allowed, determines to a large extent the atom’s chemical affinity for other atoms.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72"/>
              </a:spcBef>
            </a:pPr>
            <a:r>
              <a:rPr sz="1400" spc="0" dirty="0" smtClean="0">
                <a:latin typeface="Times New Roman"/>
                <a:cs typeface="Times New Roman"/>
              </a:rPr>
              <a:t>These outer-shell electrons are called valence electrons. For example, because a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72"/>
              </a:spcBef>
            </a:pPr>
            <a:r>
              <a:rPr sz="1400" spc="2" dirty="0" smtClean="0">
                <a:latin typeface="Times New Roman"/>
                <a:cs typeface="Times New Roman"/>
              </a:rPr>
              <a:t>hydrogen atom has only one electron in its single orbit, it readily combines with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475"/>
              </a:lnSpc>
              <a:spcBef>
                <a:spcPts val="772"/>
              </a:spcBef>
            </a:pPr>
            <a:r>
              <a:rPr sz="1400" spc="2" dirty="0" smtClean="0">
                <a:latin typeface="Times New Roman"/>
                <a:cs typeface="Times New Roman"/>
              </a:rPr>
              <a:t>another hydrogen atom to form a hydrogen molecule H</a:t>
            </a:r>
            <a:r>
              <a:rPr sz="1350" spc="2" baseline="-12883" dirty="0" smtClean="0">
                <a:latin typeface="Times New Roman"/>
                <a:cs typeface="Times New Roman"/>
              </a:rPr>
              <a:t>2</a:t>
            </a:r>
            <a:r>
              <a:rPr sz="1400" spc="2" dirty="0" smtClean="0">
                <a:latin typeface="Times New Roman"/>
                <a:cs typeface="Times New Roman"/>
              </a:rPr>
              <a:t>. For the same reason,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475"/>
              </a:lnSpc>
              <a:spcBef>
                <a:spcPts val="1004"/>
              </a:spcBef>
            </a:pPr>
            <a:r>
              <a:rPr sz="1400" spc="2" dirty="0" smtClean="0">
                <a:latin typeface="Times New Roman"/>
                <a:cs typeface="Times New Roman"/>
              </a:rPr>
              <a:t>hydrogen also reacts readily with various other elements (e.g., to form H</a:t>
            </a:r>
            <a:r>
              <a:rPr sz="1350" spc="2" baseline="-12883" dirty="0" smtClean="0">
                <a:latin typeface="Times New Roman"/>
                <a:cs typeface="Times New Roman"/>
              </a:rPr>
              <a:t>2</a:t>
            </a:r>
            <a:r>
              <a:rPr sz="1400" spc="2" dirty="0" smtClean="0">
                <a:latin typeface="Times New Roman"/>
                <a:cs typeface="Times New Roman"/>
              </a:rPr>
              <a:t>O). In the</a:t>
            </a:r>
            <a:endParaRPr sz="1400">
              <a:latin typeface="Times New Roman"/>
              <a:cs typeface="Times New Roman"/>
            </a:endParaRPr>
          </a:p>
          <a:p>
            <a:pPr marL="12700" marR="1026" algn="just">
              <a:lnSpc>
                <a:spcPts val="1530"/>
              </a:lnSpc>
              <a:spcBef>
                <a:spcPts val="1080"/>
              </a:spcBef>
            </a:pPr>
            <a:r>
              <a:rPr sz="1400" spc="18" dirty="0" smtClean="0">
                <a:latin typeface="Times New Roman"/>
                <a:cs typeface="Times New Roman"/>
              </a:rPr>
              <a:t>helium atom, the two electrons in its only orbit are the maximum allowed (2 n</a:t>
            </a:r>
            <a:r>
              <a:rPr sz="1350" spc="18" baseline="41871" dirty="0" smtClean="0">
                <a:latin typeface="Times New Roman"/>
                <a:cs typeface="Times New Roman"/>
              </a:rPr>
              <a:t>2 </a:t>
            </a:r>
            <a:r>
              <a:rPr sz="1400" spc="18" dirty="0" smtClean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2700" marR="2549" algn="just">
              <a:lnSpc>
                <a:spcPts val="1169"/>
              </a:lnSpc>
              <a:spcBef>
                <a:spcPts val="554"/>
              </a:spcBef>
            </a:pPr>
            <a:r>
              <a:rPr sz="1400" spc="1" dirty="0" smtClean="0">
                <a:latin typeface="Times New Roman"/>
                <a:cs typeface="Times New Roman"/>
              </a:rPr>
              <a:t>2(1)</a:t>
            </a:r>
            <a:r>
              <a:rPr sz="1350" spc="1" baseline="41871" dirty="0" smtClean="0">
                <a:latin typeface="Times New Roman"/>
                <a:cs typeface="Times New Roman"/>
              </a:rPr>
              <a:t>2 </a:t>
            </a:r>
            <a:r>
              <a:rPr sz="1400" spc="1" dirty="0" smtClean="0">
                <a:latin typeface="Times New Roman"/>
                <a:cs typeface="Times New Roman"/>
              </a:rPr>
              <a:t>= 2), and so helium is very stable. Neon is stable for the same reason: Its </a:t>
            </a:r>
            <a:endParaRPr sz="1400">
              <a:latin typeface="Times New Roman"/>
              <a:cs typeface="Times New Roman"/>
            </a:endParaRPr>
          </a:p>
          <a:p>
            <a:pPr marL="12700" marR="2549" algn="just">
              <a:lnSpc>
                <a:spcPts val="1609"/>
              </a:lnSpc>
              <a:spcBef>
                <a:spcPts val="1463"/>
              </a:spcBef>
            </a:pPr>
            <a:r>
              <a:rPr sz="1400" spc="26" dirty="0" smtClean="0">
                <a:latin typeface="Times New Roman"/>
                <a:cs typeface="Times New Roman"/>
              </a:rPr>
              <a:t>outermost orbit (n=2) has eight electrons (the maximum allowed), so neon is an</a:t>
            </a:r>
            <a:endParaRPr sz="1400">
              <a:latin typeface="Times New Roman"/>
              <a:cs typeface="Times New Roman"/>
            </a:endParaRPr>
          </a:p>
          <a:p>
            <a:pPr marL="12700" marR="5298574" algn="just">
              <a:lnSpc>
                <a:spcPct val="95825"/>
              </a:lnSpc>
              <a:spcBef>
                <a:spcPts val="829"/>
              </a:spcBef>
            </a:pPr>
            <a:r>
              <a:rPr sz="1400" dirty="0" smtClean="0">
                <a:latin typeface="Times New Roman"/>
                <a:cs typeface="Times New Roman"/>
              </a:rPr>
              <a:t>inert gas.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6764050"/>
            <a:ext cx="5985417" cy="143052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1110" algn="just">
              <a:lnSpc>
                <a:spcPts val="1535"/>
              </a:lnSpc>
            </a:pPr>
            <a:r>
              <a:rPr sz="1400" spc="22" dirty="0" smtClean="0">
                <a:latin typeface="Times New Roman"/>
                <a:cs typeface="Times New Roman"/>
              </a:rPr>
              <a:t>In contrast to neon, fluorine has one fewer electron in its outer shell (n = 2) than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5"/>
              </a:spcBef>
            </a:pPr>
            <a:r>
              <a:rPr sz="1400" dirty="0" smtClean="0">
                <a:latin typeface="Times New Roman"/>
                <a:cs typeface="Times New Roman"/>
              </a:rPr>
              <a:t>the maximum allowed and is readily attracted to other elements that might share an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1"/>
              </a:spcBef>
            </a:pPr>
            <a:r>
              <a:rPr sz="1400" spc="2" dirty="0" smtClean="0">
                <a:latin typeface="Times New Roman"/>
                <a:cs typeface="Times New Roman"/>
              </a:rPr>
              <a:t>electron to make a more stable set. The sodium atom seems divinely made for the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1"/>
              </a:spcBef>
            </a:pPr>
            <a:r>
              <a:rPr sz="1400" spc="2" dirty="0" smtClean="0">
                <a:latin typeface="Times New Roman"/>
                <a:cs typeface="Times New Roman"/>
              </a:rPr>
              <a:t>situation, with one electron in its outermost orbit. It reacts strongly with fluorine to</a:t>
            </a:r>
            <a:endParaRPr sz="1400">
              <a:latin typeface="Times New Roman"/>
              <a:cs typeface="Times New Roman"/>
            </a:endParaRPr>
          </a:p>
          <a:p>
            <a:pPr marL="12700" marR="1514738" algn="just">
              <a:lnSpc>
                <a:spcPct val="95825"/>
              </a:lnSpc>
              <a:spcBef>
                <a:spcPts val="841"/>
              </a:spcBef>
            </a:pPr>
            <a:r>
              <a:rPr sz="1400" spc="0" dirty="0" smtClean="0">
                <a:latin typeface="Times New Roman"/>
                <a:cs typeface="Times New Roman"/>
              </a:rPr>
              <a:t>form the compound sodium fluoride, as pictured in Figure (3).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829939" y="9199656"/>
            <a:ext cx="141300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 smtClean="0"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914400" y="914400"/>
            <a:ext cx="6374130" cy="22294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02004" y="3378611"/>
            <a:ext cx="5985112" cy="1737105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713" algn="just">
              <a:lnSpc>
                <a:spcPts val="1535"/>
              </a:lnSpc>
            </a:pPr>
            <a:r>
              <a:rPr sz="1400" spc="20" dirty="0" smtClean="0">
                <a:latin typeface="Times New Roman"/>
                <a:cs typeface="Times New Roman"/>
              </a:rPr>
              <a:t>At  the low  atomic  numbers  considered  here, the prediction  of the number  of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37"/>
              </a:spcBef>
            </a:pPr>
            <a:r>
              <a:rPr sz="1400" spc="0" dirty="0" smtClean="0">
                <a:latin typeface="Times New Roman"/>
                <a:cs typeface="Times New Roman"/>
              </a:rPr>
              <a:t>electrons in the outer orbit is straightforward. As the atomic number increases to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3"/>
              </a:spcBef>
            </a:pPr>
            <a:r>
              <a:rPr sz="1400" spc="0" dirty="0" smtClean="0">
                <a:latin typeface="Times New Roman"/>
                <a:cs typeface="Times New Roman"/>
              </a:rPr>
              <a:t>higher levels, the allocation of electrons to the different orbits becomes somewhat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3"/>
              </a:spcBef>
            </a:pPr>
            <a:r>
              <a:rPr sz="1400" dirty="0" smtClean="0">
                <a:latin typeface="Times New Roman"/>
                <a:cs typeface="Times New Roman"/>
              </a:rPr>
              <a:t>more complicated. There are rules and guidelines, based on quantum mechanics,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3"/>
              </a:spcBef>
            </a:pPr>
            <a:r>
              <a:rPr sz="1400" spc="16" dirty="0" smtClean="0">
                <a:latin typeface="Times New Roman"/>
                <a:cs typeface="Times New Roman"/>
              </a:rPr>
              <a:t>that can be used to predict the positions of the electrons among the various orbits</a:t>
            </a:r>
            <a:endParaRPr sz="1400">
              <a:latin typeface="Times New Roman"/>
              <a:cs typeface="Times New Roman"/>
            </a:endParaRPr>
          </a:p>
          <a:p>
            <a:pPr marL="12700" marR="3646027" algn="just">
              <a:lnSpc>
                <a:spcPct val="95825"/>
              </a:lnSpc>
              <a:spcBef>
                <a:spcPts val="828"/>
              </a:spcBef>
            </a:pPr>
            <a:r>
              <a:rPr sz="1400" spc="-1" dirty="0" smtClean="0">
                <a:latin typeface="Times New Roman"/>
                <a:cs typeface="Times New Roman"/>
              </a:rPr>
              <a:t>and explain their characteristics.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5529229"/>
            <a:ext cx="3246082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-1" dirty="0" smtClean="0">
                <a:latin typeface="Times New Roman"/>
                <a:cs typeface="Times New Roman"/>
              </a:rPr>
              <a:t>2- Bonding Between Atoms and Molecules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5960521"/>
            <a:ext cx="5986796" cy="204355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8624" algn="just">
              <a:lnSpc>
                <a:spcPts val="1535"/>
              </a:lnSpc>
            </a:pPr>
            <a:r>
              <a:rPr sz="1400" spc="4" dirty="0" smtClean="0">
                <a:latin typeface="Times New Roman"/>
                <a:cs typeface="Times New Roman"/>
              </a:rPr>
              <a:t>Atoms are held together in molecules by various types of bonds that depend on the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8"/>
              </a:spcBef>
            </a:pPr>
            <a:r>
              <a:rPr sz="1400" spc="0" dirty="0" smtClean="0">
                <a:latin typeface="Times New Roman"/>
                <a:cs typeface="Times New Roman"/>
              </a:rPr>
              <a:t>valence electrons. By comparison, molecules are attracted to each other by weaker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2" dirty="0" smtClean="0">
                <a:latin typeface="Times New Roman"/>
                <a:cs typeface="Times New Roman"/>
              </a:rPr>
              <a:t>bonds, which generally result from the electron configuration in the individual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" dirty="0" smtClean="0">
                <a:latin typeface="Times New Roman"/>
                <a:cs typeface="Times New Roman"/>
              </a:rPr>
              <a:t>molecules. Thus, we have two types of bonding: (1) primary bonds, generally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 smtClean="0">
                <a:latin typeface="Times New Roman"/>
                <a:cs typeface="Times New Roman"/>
              </a:rPr>
              <a:t>associated with the formation of molecules; and (2) secondary bonds, generally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26" dirty="0" smtClean="0">
                <a:latin typeface="Times New Roman"/>
                <a:cs typeface="Times New Roman"/>
              </a:rPr>
              <a:t>associated with attraction between molecules. Primary bonds are much stronger</a:t>
            </a:r>
            <a:endParaRPr sz="1400">
              <a:latin typeface="Times New Roman"/>
              <a:cs typeface="Times New Roman"/>
            </a:endParaRPr>
          </a:p>
          <a:p>
            <a:pPr marL="12700" marR="4363440" algn="just">
              <a:lnSpc>
                <a:spcPct val="95825"/>
              </a:lnSpc>
              <a:spcBef>
                <a:spcPts val="829"/>
              </a:spcBef>
            </a:pPr>
            <a:r>
              <a:rPr sz="1400" spc="-1" dirty="0" smtClean="0">
                <a:latin typeface="Times New Roman"/>
                <a:cs typeface="Times New Roman"/>
              </a:rPr>
              <a:t>than secondary bonds.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2004" y="8233440"/>
            <a:ext cx="5984781" cy="1169924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algn="ctr">
              <a:lnSpc>
                <a:spcPts val="1535"/>
              </a:lnSpc>
            </a:pPr>
            <a:r>
              <a:rPr sz="1400" spc="13" dirty="0" smtClean="0">
                <a:latin typeface="Times New Roman"/>
                <a:cs typeface="Times New Roman"/>
              </a:rPr>
              <a:t>2.1  </a:t>
            </a:r>
            <a:r>
              <a:rPr sz="1400" b="1" spc="13" dirty="0" smtClean="0">
                <a:latin typeface="Times New Roman"/>
                <a:cs typeface="Times New Roman"/>
              </a:rPr>
              <a:t>Primary  Bonds</a:t>
            </a:r>
            <a:r>
              <a:rPr sz="1400" spc="13" dirty="0" smtClean="0">
                <a:latin typeface="Times New Roman"/>
                <a:cs typeface="Times New Roman"/>
              </a:rPr>
              <a:t>:  primary bonds  are characterized  by strong  atom-to-atom</a:t>
            </a:r>
            <a:endParaRPr sz="1400">
              <a:latin typeface="Times New Roman"/>
              <a:cs typeface="Times New Roman"/>
            </a:endParaRPr>
          </a:p>
          <a:p>
            <a:pPr marR="13073" indent="-1966" algn="ctr">
              <a:lnSpc>
                <a:spcPts val="1609"/>
              </a:lnSpc>
              <a:spcBef>
                <a:spcPts val="737"/>
              </a:spcBef>
            </a:pPr>
            <a:r>
              <a:rPr sz="1400" spc="15" dirty="0" smtClean="0">
                <a:latin typeface="Times New Roman"/>
                <a:cs typeface="Times New Roman"/>
              </a:rPr>
              <a:t>attractions that involve the exchange of valence electrons. Primary bonds include </a:t>
            </a:r>
            <a:endParaRPr sz="1400">
              <a:latin typeface="Times New Roman"/>
              <a:cs typeface="Times New Roman"/>
            </a:endParaRPr>
          </a:p>
          <a:p>
            <a:pPr marR="13073" algn="ctr">
              <a:lnSpc>
                <a:spcPts val="1617"/>
              </a:lnSpc>
              <a:spcBef>
                <a:spcPts val="801"/>
              </a:spcBef>
            </a:pPr>
            <a:r>
              <a:rPr sz="1400" spc="44" dirty="0" smtClean="0">
                <a:latin typeface="Times New Roman"/>
                <a:cs typeface="Times New Roman"/>
              </a:rPr>
              <a:t>the following forms: </a:t>
            </a:r>
            <a:r>
              <a:rPr sz="1400" b="1" spc="44" dirty="0" smtClean="0">
                <a:latin typeface="Times New Roman"/>
                <a:cs typeface="Times New Roman"/>
              </a:rPr>
              <a:t>(a) </a:t>
            </a:r>
            <a:r>
              <a:rPr sz="1400" b="1" i="1" spc="44" dirty="0" smtClean="0">
                <a:latin typeface="Times New Roman"/>
                <a:cs typeface="Times New Roman"/>
              </a:rPr>
              <a:t>ionic</a:t>
            </a:r>
            <a:r>
              <a:rPr sz="1400" spc="44" dirty="0" smtClean="0">
                <a:latin typeface="Times New Roman"/>
                <a:cs typeface="Times New Roman"/>
              </a:rPr>
              <a:t>, </a:t>
            </a:r>
            <a:r>
              <a:rPr sz="1400" b="1" spc="44" dirty="0" smtClean="0">
                <a:latin typeface="Times New Roman"/>
                <a:cs typeface="Times New Roman"/>
              </a:rPr>
              <a:t>(b) </a:t>
            </a:r>
            <a:r>
              <a:rPr sz="1400" b="1" i="1" spc="44" dirty="0" smtClean="0">
                <a:latin typeface="Times New Roman"/>
                <a:cs typeface="Times New Roman"/>
              </a:rPr>
              <a:t>covalent</a:t>
            </a:r>
            <a:r>
              <a:rPr sz="1400" spc="44" dirty="0" smtClean="0">
                <a:latin typeface="Times New Roman"/>
                <a:cs typeface="Times New Roman"/>
              </a:rPr>
              <a:t>, and </a:t>
            </a:r>
            <a:r>
              <a:rPr sz="1400" b="1" spc="44" dirty="0" smtClean="0">
                <a:latin typeface="Times New Roman"/>
                <a:cs typeface="Times New Roman"/>
              </a:rPr>
              <a:t>(c) </a:t>
            </a:r>
            <a:r>
              <a:rPr sz="1400" b="1" i="1" spc="44" dirty="0" smtClean="0">
                <a:latin typeface="Times New Roman"/>
                <a:cs typeface="Times New Roman"/>
              </a:rPr>
              <a:t>metallic</a:t>
            </a:r>
            <a:r>
              <a:rPr sz="1400" spc="44" dirty="0" smtClean="0">
                <a:latin typeface="Times New Roman"/>
                <a:cs typeface="Times New Roman"/>
              </a:rPr>
              <a:t>, as illustrated in</a:t>
            </a:r>
            <a:endParaRPr sz="1400">
              <a:latin typeface="Times New Roman"/>
              <a:cs typeface="Times New Roman"/>
            </a:endParaRPr>
          </a:p>
          <a:p>
            <a:pPr marL="2914561" marR="2928920" algn="ctr">
              <a:lnSpc>
                <a:spcPct val="95825"/>
              </a:lnSpc>
              <a:spcBef>
                <a:spcPts val="1195"/>
              </a:spcBef>
            </a:pPr>
            <a:r>
              <a:rPr sz="1400" dirty="0" smtClean="0"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914400" y="5588889"/>
            <a:ext cx="6725158" cy="17595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902004" y="920018"/>
            <a:ext cx="5997470" cy="510031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7" dirty="0" smtClean="0">
                <a:latin typeface="Times New Roman"/>
                <a:cs typeface="Times New Roman"/>
              </a:rPr>
              <a:t>Figure (4). Ionic and covalent bonds are called </a:t>
            </a:r>
            <a:r>
              <a:rPr sz="1400" i="1" spc="7" dirty="0" smtClean="0">
                <a:latin typeface="Times New Roman"/>
                <a:cs typeface="Times New Roman"/>
              </a:rPr>
              <a:t>intramolecular </a:t>
            </a:r>
            <a:r>
              <a:rPr sz="1400" spc="7" dirty="0" smtClean="0">
                <a:latin typeface="Times New Roman"/>
                <a:cs typeface="Times New Roman"/>
              </a:rPr>
              <a:t>bonds because they</a:t>
            </a:r>
            <a:endParaRPr sz="1400">
              <a:latin typeface="Times New Roman"/>
              <a:cs typeface="Times New Roman"/>
            </a:endParaRPr>
          </a:p>
          <a:p>
            <a:pPr marL="12700" marR="26746">
              <a:lnSpc>
                <a:spcPct val="95825"/>
              </a:lnSpc>
              <a:spcBef>
                <a:spcPts val="725"/>
              </a:spcBef>
            </a:pPr>
            <a:r>
              <a:rPr sz="1400" spc="-1" dirty="0" smtClean="0">
                <a:latin typeface="Times New Roman"/>
                <a:cs typeface="Times New Roman"/>
              </a:rPr>
              <a:t>involve attractive forces between atoms within the molecule.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1660682"/>
            <a:ext cx="5989205" cy="2657729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9239" algn="just">
              <a:lnSpc>
                <a:spcPts val="1535"/>
              </a:lnSpc>
            </a:pPr>
            <a:r>
              <a:rPr sz="1400" b="1" spc="41" dirty="0" smtClean="0">
                <a:latin typeface="Times New Roman"/>
                <a:cs typeface="Times New Roman"/>
              </a:rPr>
              <a:t>a- </a:t>
            </a:r>
            <a:r>
              <a:rPr sz="1400" b="1" i="1" spc="41" dirty="0" smtClean="0">
                <a:latin typeface="Times New Roman"/>
                <a:cs typeface="Times New Roman"/>
              </a:rPr>
              <a:t>Ionic bond</a:t>
            </a:r>
            <a:r>
              <a:rPr sz="1400" b="1" spc="41" dirty="0" smtClean="0">
                <a:latin typeface="Times New Roman"/>
                <a:cs typeface="Times New Roman"/>
              </a:rPr>
              <a:t>: </a:t>
            </a:r>
            <a:r>
              <a:rPr sz="1400" spc="41" dirty="0" smtClean="0">
                <a:latin typeface="Times New Roman"/>
                <a:cs typeface="Times New Roman"/>
              </a:rPr>
              <a:t>in the ionic bond, the atoms of one element give up their outer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5"/>
              </a:spcBef>
            </a:pPr>
            <a:r>
              <a:rPr sz="1400" spc="0" dirty="0" smtClean="0">
                <a:latin typeface="Times New Roman"/>
                <a:cs typeface="Times New Roman"/>
              </a:rPr>
              <a:t>electron(s), which are in turn attracted to the atoms of some other element to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4" dirty="0" smtClean="0">
                <a:latin typeface="Times New Roman"/>
                <a:cs typeface="Times New Roman"/>
              </a:rPr>
              <a:t>in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0" dirty="0" smtClean="0">
                <a:latin typeface="Times New Roman"/>
                <a:cs typeface="Times New Roman"/>
              </a:rPr>
              <a:t>re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33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33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ec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34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4" dirty="0" smtClean="0">
                <a:latin typeface="Times New Roman"/>
                <a:cs typeface="Times New Roman"/>
              </a:rPr>
              <a:t>ou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34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33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 </a:t>
            </a:r>
            <a:r>
              <a:rPr sz="1400" spc="4" dirty="0" smtClean="0">
                <a:latin typeface="Times New Roman"/>
                <a:cs typeface="Times New Roman"/>
              </a:rPr>
              <a:t> o</a:t>
            </a:r>
            <a:r>
              <a:rPr sz="1400" spc="-4" dirty="0" smtClean="0">
                <a:latin typeface="Times New Roman"/>
                <a:cs typeface="Times New Roman"/>
              </a:rPr>
              <a:t>ut</a:t>
            </a:r>
            <a:r>
              <a:rPr sz="1400" spc="0" dirty="0" smtClean="0">
                <a:latin typeface="Times New Roman"/>
                <a:cs typeface="Times New Roman"/>
              </a:rPr>
              <a:t>er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4" dirty="0" smtClean="0">
                <a:latin typeface="Times New Roman"/>
                <a:cs typeface="Times New Roman"/>
              </a:rPr>
              <a:t>os</a:t>
            </a:r>
            <a:r>
              <a:rPr sz="1400" spc="0" dirty="0" smtClean="0">
                <a:latin typeface="Times New Roman"/>
                <a:cs typeface="Times New Roman"/>
              </a:rPr>
              <a:t>t  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34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o  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g</a:t>
            </a:r>
            <a:r>
              <a:rPr sz="1400" spc="-4" dirty="0" smtClean="0">
                <a:latin typeface="Times New Roman"/>
                <a:cs typeface="Times New Roman"/>
              </a:rPr>
              <a:t>h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.</a:t>
            </a:r>
            <a:r>
              <a:rPr sz="1400" spc="34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In</a:t>
            </a:r>
            <a:r>
              <a:rPr sz="1400" spc="34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g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ra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, </a:t>
            </a:r>
            <a:r>
              <a:rPr sz="1400" spc="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igh</a:t>
            </a:r>
            <a:r>
              <a:rPr sz="1400" spc="0" dirty="0" smtClean="0">
                <a:latin typeface="Times New Roman"/>
                <a:cs typeface="Times New Roman"/>
              </a:rPr>
              <a:t>t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" dirty="0" smtClean="0">
                <a:latin typeface="Times New Roman"/>
                <a:cs typeface="Times New Roman"/>
              </a:rPr>
              <a:t>electrons in the outer shell is the most stable atomic configuration (except for the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 smtClean="0">
                <a:latin typeface="Times New Roman"/>
                <a:cs typeface="Times New Roman"/>
              </a:rPr>
              <a:t>very light atoms), and nature provides a very strong bond between atoms that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" dirty="0" smtClean="0">
                <a:latin typeface="Times New Roman"/>
                <a:cs typeface="Times New Roman"/>
              </a:rPr>
              <a:t>achieves this configuration. The previous example of the reaction of sodium and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3" dirty="0" smtClean="0">
                <a:latin typeface="Times New Roman"/>
                <a:cs typeface="Times New Roman"/>
              </a:rPr>
              <a:t>fluorine to form sodium fluoride (Figure 3) illustrates this form of atomic bond.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" dirty="0" smtClean="0">
                <a:latin typeface="Times New Roman"/>
                <a:cs typeface="Times New Roman"/>
              </a:rPr>
              <a:t>Sodium chloride (table salt) is a more common example. Because of the transfer of</a:t>
            </a:r>
            <a:endParaRPr sz="1400">
              <a:latin typeface="Times New Roman"/>
              <a:cs typeface="Times New Roman"/>
            </a:endParaRPr>
          </a:p>
          <a:p>
            <a:pPr marL="12700" marR="9071" algn="just">
              <a:lnSpc>
                <a:spcPct val="95825"/>
              </a:lnSpc>
              <a:spcBef>
                <a:spcPts val="839"/>
              </a:spcBef>
            </a:pPr>
            <a:r>
              <a:rPr sz="1400" spc="-1" dirty="0" smtClean="0">
                <a:latin typeface="Times New Roman"/>
                <a:cs typeface="Times New Roman"/>
              </a:rPr>
              <a:t>electrons between the atoms, sodium and fluorine (or sodium and chlorine) ions are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4421027"/>
            <a:ext cx="5268311" cy="510285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9" dirty="0" smtClean="0">
                <a:latin typeface="Times New Roman"/>
                <a:cs typeface="Times New Roman"/>
              </a:rPr>
              <a:t>formed, from which this bonding derives its name. Properties of solid</a:t>
            </a:r>
            <a:endParaRPr sz="1400">
              <a:latin typeface="Times New Roman"/>
              <a:cs typeface="Times New Roman"/>
            </a:endParaRPr>
          </a:p>
          <a:p>
            <a:pPr marL="12700" marR="26746">
              <a:lnSpc>
                <a:spcPct val="95825"/>
              </a:lnSpc>
              <a:spcBef>
                <a:spcPts val="727"/>
              </a:spcBef>
            </a:pPr>
            <a:r>
              <a:rPr sz="1400" spc="-1" dirty="0" smtClean="0">
                <a:latin typeface="Times New Roman"/>
                <a:cs typeface="Times New Roman"/>
              </a:rPr>
              <a:t>with ionic bonding include low electrical conductivity and poor ductility.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90206" y="4421027"/>
            <a:ext cx="703148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2" dirty="0" smtClean="0">
                <a:latin typeface="Times New Roman"/>
                <a:cs typeface="Times New Roman"/>
              </a:rPr>
              <a:t>materials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8018302"/>
            <a:ext cx="5704753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46" dirty="0" smtClean="0">
                <a:latin typeface="Times New Roman"/>
                <a:cs typeface="Times New Roman"/>
              </a:rPr>
              <a:t>b- </a:t>
            </a:r>
            <a:r>
              <a:rPr sz="1400" b="1" i="1" spc="46" dirty="0" smtClean="0">
                <a:latin typeface="Times New Roman"/>
                <a:cs typeface="Times New Roman"/>
              </a:rPr>
              <a:t>Covalent bond</a:t>
            </a:r>
            <a:r>
              <a:rPr sz="1400" b="1" spc="46" dirty="0" smtClean="0">
                <a:latin typeface="Times New Roman"/>
                <a:cs typeface="Times New Roman"/>
              </a:rPr>
              <a:t>: </a:t>
            </a:r>
            <a:r>
              <a:rPr sz="1400" spc="46" dirty="0" smtClean="0">
                <a:latin typeface="Times New Roman"/>
                <a:cs typeface="Times New Roman"/>
              </a:rPr>
              <a:t>the covalent bond is one in which electrons are shared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35920" y="8018302"/>
            <a:ext cx="257200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6" dirty="0" smtClean="0">
                <a:latin typeface="Times New Roman"/>
                <a:cs typeface="Times New Roman"/>
              </a:rPr>
              <a:t>(as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2004" y="8324880"/>
            <a:ext cx="5979397" cy="1078484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algn="ctr">
              <a:lnSpc>
                <a:spcPts val="1535"/>
              </a:lnSpc>
            </a:pPr>
            <a:r>
              <a:rPr sz="1400" spc="6" dirty="0" smtClean="0">
                <a:latin typeface="Times New Roman"/>
                <a:cs typeface="Times New Roman"/>
              </a:rPr>
              <a:t>opposed to transferred) between atoms in their outermost shells to achieve a stable</a:t>
            </a:r>
            <a:endParaRPr sz="1400">
              <a:latin typeface="Times New Roman"/>
              <a:cs typeface="Times New Roman"/>
            </a:endParaRPr>
          </a:p>
          <a:p>
            <a:pPr marR="7114" indent="-938" algn="ctr">
              <a:lnSpc>
                <a:spcPts val="2420"/>
              </a:lnSpc>
              <a:spcBef>
                <a:spcPts val="214"/>
              </a:spcBef>
            </a:pP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et 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gh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.</a:t>
            </a:r>
            <a:r>
              <a:rPr sz="1400" spc="4" dirty="0" smtClean="0">
                <a:latin typeface="Times New Roman"/>
                <a:cs typeface="Times New Roman"/>
              </a:rPr>
              <a:t> </a:t>
            </a:r>
            <a:r>
              <a:rPr sz="1400" spc="-14" dirty="0" smtClean="0">
                <a:latin typeface="Times New Roman"/>
                <a:cs typeface="Times New Roman"/>
              </a:rPr>
              <a:t>F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-4" dirty="0" smtClean="0">
                <a:latin typeface="Times New Roman"/>
                <a:cs typeface="Times New Roman"/>
              </a:rPr>
              <a:t>u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e a</a:t>
            </a:r>
            <a:r>
              <a:rPr sz="1400" spc="-9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1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di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0" dirty="0" smtClean="0">
                <a:latin typeface="Times New Roman"/>
                <a:cs typeface="Times New Roman"/>
              </a:rPr>
              <a:t>e two e</a:t>
            </a:r>
            <a:r>
              <a:rPr sz="1400" spc="4" dirty="0" smtClean="0">
                <a:latin typeface="Times New Roman"/>
                <a:cs typeface="Times New Roman"/>
              </a:rPr>
              <a:t>x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4" dirty="0" smtClean="0">
                <a:latin typeface="Times New Roman"/>
                <a:cs typeface="Times New Roman"/>
              </a:rPr>
              <a:t>pl</a:t>
            </a:r>
            <a:r>
              <a:rPr sz="1400" spc="0" dirty="0" smtClean="0">
                <a:latin typeface="Times New Roman"/>
                <a:cs typeface="Times New Roman"/>
              </a:rPr>
              <a:t>es 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9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4" dirty="0" smtClean="0">
                <a:latin typeface="Times New Roman"/>
                <a:cs typeface="Times New Roman"/>
              </a:rPr>
              <a:t>v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bo</a:t>
            </a:r>
            <a:r>
              <a:rPr sz="1400" spc="-9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ds</a:t>
            </a:r>
            <a:r>
              <a:rPr sz="1400" spc="0" dirty="0" smtClean="0">
                <a:latin typeface="Times New Roman"/>
                <a:cs typeface="Times New Roman"/>
              </a:rPr>
              <a:t>.</a:t>
            </a:r>
            <a:r>
              <a:rPr sz="1400" spc="-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In f</a:t>
            </a:r>
            <a:r>
              <a:rPr sz="1400" spc="-4" dirty="0" smtClean="0">
                <a:latin typeface="Times New Roman"/>
                <a:cs typeface="Times New Roman"/>
              </a:rPr>
              <a:t>lu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, 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9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m ea</a:t>
            </a:r>
            <a:r>
              <a:rPr sz="1400" spc="14" dirty="0" smtClean="0">
                <a:latin typeface="Times New Roman"/>
                <a:cs typeface="Times New Roman"/>
              </a:rPr>
              <a:t>c</a:t>
            </a:r>
            <a:r>
              <a:rPr sz="1400" spc="0" dirty="0" smtClean="0">
                <a:latin typeface="Times New Roman"/>
                <a:cs typeface="Times New Roman"/>
              </a:rPr>
              <a:t>h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1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19" dirty="0" smtClean="0">
                <a:latin typeface="Times New Roman"/>
                <a:cs typeface="Times New Roman"/>
              </a:rPr>
              <a:t>w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5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sh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red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rm</a:t>
            </a:r>
            <a:r>
              <a:rPr sz="1400" spc="19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(F</a:t>
            </a:r>
            <a:r>
              <a:rPr sz="1350" spc="4" baseline="-12883" dirty="0" smtClean="0">
                <a:latin typeface="Times New Roman"/>
                <a:cs typeface="Times New Roman"/>
              </a:rPr>
              <a:t>2</a:t>
            </a:r>
            <a:r>
              <a:rPr sz="1400" spc="0" dirty="0" smtClean="0">
                <a:latin typeface="Times New Roman"/>
                <a:cs typeface="Times New Roman"/>
              </a:rPr>
              <a:t>)</a:t>
            </a:r>
            <a:r>
              <a:rPr sz="1400" spc="1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g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,</a:t>
            </a:r>
            <a:r>
              <a:rPr sz="1400" spc="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as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ho</a:t>
            </a:r>
            <a:r>
              <a:rPr sz="1400" spc="-19" dirty="0" smtClean="0">
                <a:latin typeface="Times New Roman"/>
                <a:cs typeface="Times New Roman"/>
              </a:rPr>
              <a:t>w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2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g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 marL="2914561" marR="2923536" algn="ctr">
              <a:lnSpc>
                <a:spcPct val="95825"/>
              </a:lnSpc>
              <a:spcBef>
                <a:spcPts val="139"/>
              </a:spcBef>
            </a:pPr>
            <a:r>
              <a:rPr sz="1400" dirty="0" smtClean="0">
                <a:latin typeface="Times New Roman"/>
                <a:cs typeface="Times New Roman"/>
              </a:rPr>
              <a:t>6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914400" y="2574798"/>
            <a:ext cx="6551930" cy="20612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02004" y="920018"/>
            <a:ext cx="5989397" cy="143052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8490" algn="just">
              <a:lnSpc>
                <a:spcPts val="1535"/>
              </a:lnSpc>
            </a:pPr>
            <a:r>
              <a:rPr sz="1400" spc="19" dirty="0" smtClean="0">
                <a:latin typeface="Times New Roman"/>
                <a:cs typeface="Times New Roman"/>
              </a:rPr>
              <a:t>(5-a). In the case of diamond, which is carbon (atomic number 6), each atom has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5"/>
              </a:spcBef>
            </a:pPr>
            <a:r>
              <a:rPr sz="1400" spc="2" dirty="0" smtClean="0">
                <a:latin typeface="Times New Roman"/>
                <a:cs typeface="Times New Roman"/>
              </a:rPr>
              <a:t>four neighbors with which it shares electrons. This produces a very rigid three-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8"/>
              </a:spcBef>
            </a:pPr>
            <a:r>
              <a:rPr sz="1400" spc="1" dirty="0" smtClean="0">
                <a:latin typeface="Times New Roman"/>
                <a:cs typeface="Times New Roman"/>
              </a:rPr>
              <a:t>dimensional structure, not adequately represented in Figure (5-b), and accounts for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8"/>
              </a:spcBef>
            </a:pPr>
            <a:r>
              <a:rPr sz="1400" spc="17" dirty="0" smtClean="0">
                <a:latin typeface="Times New Roman"/>
                <a:cs typeface="Times New Roman"/>
              </a:rPr>
              <a:t>the extreme high hardness of this material. Other forms of carbon (e.g., graphite)</a:t>
            </a:r>
            <a:endParaRPr sz="1400">
              <a:latin typeface="Times New Roman"/>
              <a:cs typeface="Times New Roman"/>
            </a:endParaRPr>
          </a:p>
          <a:p>
            <a:pPr marL="12700" marR="3040469" algn="just">
              <a:lnSpc>
                <a:spcPct val="95825"/>
              </a:lnSpc>
              <a:spcBef>
                <a:spcPts val="828"/>
              </a:spcBef>
            </a:pPr>
            <a:r>
              <a:rPr sz="1400" spc="0" dirty="0" smtClean="0">
                <a:latin typeface="Times New Roman"/>
                <a:cs typeface="Times New Roman"/>
              </a:rPr>
              <a:t>do not exhibit this rigid atomic structure.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5305201"/>
            <a:ext cx="5987873" cy="3270631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5963" algn="just">
              <a:lnSpc>
                <a:spcPts val="1535"/>
              </a:lnSpc>
            </a:pPr>
            <a:r>
              <a:rPr sz="1400" b="1" spc="0" dirty="0" smtClean="0">
                <a:latin typeface="Times New Roman"/>
                <a:cs typeface="Times New Roman"/>
              </a:rPr>
              <a:t>c- </a:t>
            </a:r>
            <a:r>
              <a:rPr sz="1400" b="1" i="1" spc="0" dirty="0" smtClean="0">
                <a:latin typeface="Times New Roman"/>
                <a:cs typeface="Times New Roman"/>
              </a:rPr>
              <a:t>Metallic bond</a:t>
            </a:r>
            <a:r>
              <a:rPr sz="1400" spc="0" dirty="0" smtClean="0">
                <a:latin typeface="Times New Roman"/>
                <a:cs typeface="Times New Roman"/>
              </a:rPr>
              <a:t>: the metallic bond is, of course, the atomic bonding mechanism in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5"/>
              </a:spcBef>
            </a:pPr>
            <a:r>
              <a:rPr sz="1400" spc="0" dirty="0" smtClean="0">
                <a:latin typeface="Times New Roman"/>
                <a:cs typeface="Times New Roman"/>
              </a:rPr>
              <a:t>pure metals and metal alloys. Atoms of the metallic elements generally possess too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 smtClean="0">
                <a:latin typeface="Times New Roman"/>
                <a:cs typeface="Times New Roman"/>
              </a:rPr>
              <a:t>few electrons in their outermost orbits to complete the outer shells for all of the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2" dirty="0" smtClean="0">
                <a:latin typeface="Times New Roman"/>
                <a:cs typeface="Times New Roman"/>
              </a:rPr>
              <a:t>atoms in, say, a given block of metal. Accordingly, instead of sharing on an atom-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2" dirty="0" smtClean="0">
                <a:latin typeface="Times New Roman"/>
                <a:cs typeface="Times New Roman"/>
              </a:rPr>
              <a:t>to-atom basis, metallic bonding involves the sharing of outer-shell electrons by all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2" dirty="0" smtClean="0">
                <a:latin typeface="Times New Roman"/>
                <a:cs typeface="Times New Roman"/>
              </a:rPr>
              <a:t>atoms to form a general electron cloud that permeates the entire block. This cloud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 smtClean="0">
                <a:latin typeface="Times New Roman"/>
                <a:cs typeface="Times New Roman"/>
              </a:rPr>
              <a:t>provides the attractive forces to hold the atoms together and forms a strong, rigid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" dirty="0" smtClean="0">
                <a:latin typeface="Times New Roman"/>
                <a:cs typeface="Times New Roman"/>
              </a:rPr>
              <a:t>structure in most cases. Because of the general sharing of electrons, and their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" dirty="0" smtClean="0">
                <a:latin typeface="Times New Roman"/>
                <a:cs typeface="Times New Roman"/>
              </a:rPr>
              <a:t>freedom to move within the metal, metallic bonding provides for good electrical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7" dirty="0" smtClean="0">
                <a:latin typeface="Times New Roman"/>
                <a:cs typeface="Times New Roman"/>
              </a:rPr>
              <a:t>conductivity.  Other  typical  properties  of  materials  characterized  by  metallic</a:t>
            </a:r>
            <a:endParaRPr sz="1400">
              <a:latin typeface="Times New Roman"/>
              <a:cs typeface="Times New Roman"/>
            </a:endParaRPr>
          </a:p>
          <a:p>
            <a:pPr marL="12700" marR="1650057" algn="just">
              <a:lnSpc>
                <a:spcPct val="95825"/>
              </a:lnSpc>
              <a:spcBef>
                <a:spcPts val="829"/>
              </a:spcBef>
            </a:pPr>
            <a:r>
              <a:rPr sz="1400" spc="-1" dirty="0" smtClean="0">
                <a:latin typeface="Times New Roman"/>
                <a:cs typeface="Times New Roman"/>
              </a:rPr>
              <a:t>bonding include good conduction of heat and good ductility.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829939" y="9199656"/>
            <a:ext cx="141300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 smtClean="0">
                <a:latin typeface="Times New Roman"/>
                <a:cs typeface="Times New Roman"/>
              </a:rPr>
              <a:t>7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914400" y="3213607"/>
            <a:ext cx="6634099" cy="14490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02004" y="918494"/>
            <a:ext cx="5988154" cy="2045080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2966" algn="just">
              <a:lnSpc>
                <a:spcPts val="1535"/>
              </a:lnSpc>
            </a:pPr>
            <a:r>
              <a:rPr sz="1400" spc="27" dirty="0" smtClean="0">
                <a:latin typeface="Times New Roman"/>
                <a:cs typeface="Times New Roman"/>
              </a:rPr>
              <a:t>2.1 </a:t>
            </a:r>
            <a:r>
              <a:rPr sz="1400" b="1" spc="27" dirty="0" smtClean="0">
                <a:latin typeface="Times New Roman"/>
                <a:cs typeface="Times New Roman"/>
              </a:rPr>
              <a:t>Secondary Bonds</a:t>
            </a:r>
            <a:r>
              <a:rPr sz="1400" spc="27" dirty="0" smtClean="0">
                <a:latin typeface="Times New Roman"/>
                <a:cs typeface="Times New Roman"/>
              </a:rPr>
              <a:t>: Whereas primary bonds involve atom-to-atom attractive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37"/>
              </a:spcBef>
            </a:pPr>
            <a:r>
              <a:rPr sz="1400" dirty="0" smtClean="0">
                <a:latin typeface="Times New Roman"/>
                <a:cs typeface="Times New Roman"/>
              </a:rPr>
              <a:t>forces, secondary bonds involve attraction forces between molecules, or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 smtClean="0">
                <a:latin typeface="Times New Roman"/>
                <a:cs typeface="Times New Roman"/>
              </a:rPr>
              <a:t>intermolecular forces. There is no transfer or sharing of electrons in secondary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2" dirty="0" smtClean="0">
                <a:latin typeface="Times New Roman"/>
                <a:cs typeface="Times New Roman"/>
              </a:rPr>
              <a:t>bonding, and these bonds are therefore weaker than primary bonds. There are three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7"/>
              </a:lnSpc>
              <a:spcBef>
                <a:spcPts val="804"/>
              </a:spcBef>
            </a:pPr>
            <a:r>
              <a:rPr sz="1400" spc="0" dirty="0" smtClean="0">
                <a:latin typeface="Times New Roman"/>
                <a:cs typeface="Times New Roman"/>
              </a:rPr>
              <a:t>forms  of  secondary  bonding:  </a:t>
            </a:r>
            <a:r>
              <a:rPr sz="1400" b="1" spc="0" dirty="0" smtClean="0">
                <a:latin typeface="Times New Roman"/>
                <a:cs typeface="Times New Roman"/>
              </a:rPr>
              <a:t>(a)  </a:t>
            </a:r>
            <a:r>
              <a:rPr sz="1400" b="1" i="1" spc="0" dirty="0" smtClean="0">
                <a:latin typeface="Times New Roman"/>
                <a:cs typeface="Times New Roman"/>
              </a:rPr>
              <a:t>dipole  forces</a:t>
            </a:r>
            <a:r>
              <a:rPr sz="1400" spc="0" dirty="0" smtClean="0">
                <a:latin typeface="Times New Roman"/>
                <a:cs typeface="Times New Roman"/>
              </a:rPr>
              <a:t>,  </a:t>
            </a:r>
            <a:r>
              <a:rPr sz="1400" b="1" spc="0" dirty="0" smtClean="0">
                <a:latin typeface="Times New Roman"/>
                <a:cs typeface="Times New Roman"/>
              </a:rPr>
              <a:t>(b)  </a:t>
            </a:r>
            <a:r>
              <a:rPr sz="1400" b="1" i="1" spc="0" dirty="0" smtClean="0">
                <a:latin typeface="Times New Roman"/>
                <a:cs typeface="Times New Roman"/>
              </a:rPr>
              <a:t>London  forces</a:t>
            </a:r>
            <a:r>
              <a:rPr sz="1400" spc="0" dirty="0" smtClean="0">
                <a:latin typeface="Times New Roman"/>
                <a:cs typeface="Times New Roman"/>
              </a:rPr>
              <a:t>,  and  </a:t>
            </a:r>
            <a:r>
              <a:rPr sz="1400" b="1" spc="0" dirty="0" smtClean="0">
                <a:latin typeface="Times New Roman"/>
                <a:cs typeface="Times New Roman"/>
              </a:rPr>
              <a:t>(c)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7"/>
              </a:lnSpc>
              <a:spcBef>
                <a:spcPts val="808"/>
              </a:spcBef>
            </a:pPr>
            <a:r>
              <a:rPr sz="1400" b="1" i="1" spc="6" dirty="0" smtClean="0">
                <a:latin typeface="Times New Roman"/>
                <a:cs typeface="Times New Roman"/>
              </a:rPr>
              <a:t>hydrogen bonding</a:t>
            </a:r>
            <a:r>
              <a:rPr sz="1400" spc="6" dirty="0" smtClean="0">
                <a:latin typeface="Times New Roman"/>
                <a:cs typeface="Times New Roman"/>
              </a:rPr>
              <a:t>, illustrated in Figure (6). Types (a) and (b) are often referred to</a:t>
            </a:r>
            <a:endParaRPr sz="1400">
              <a:latin typeface="Times New Roman"/>
              <a:cs typeface="Times New Roman"/>
            </a:endParaRPr>
          </a:p>
          <a:p>
            <a:pPr marL="12700" marR="197245" algn="just">
              <a:lnSpc>
                <a:spcPct val="95825"/>
              </a:lnSpc>
              <a:spcBef>
                <a:spcPts val="838"/>
              </a:spcBef>
            </a:pPr>
            <a:r>
              <a:rPr sz="1400" spc="-1" dirty="0" smtClean="0">
                <a:latin typeface="Times New Roman"/>
                <a:cs typeface="Times New Roman"/>
              </a:rPr>
              <a:t>as </a:t>
            </a:r>
            <a:r>
              <a:rPr sz="1400" i="1" spc="-1" dirty="0" smtClean="0">
                <a:latin typeface="Times New Roman"/>
                <a:cs typeface="Times New Roman"/>
              </a:rPr>
              <a:t>van der Waals </a:t>
            </a:r>
            <a:r>
              <a:rPr sz="1400" spc="-1" dirty="0" smtClean="0">
                <a:latin typeface="Times New Roman"/>
                <a:cs typeface="Times New Roman"/>
              </a:rPr>
              <a:t>forces, after the scientist who first studied and quantified them.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5381401"/>
            <a:ext cx="5988475" cy="2045081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11189" algn="just">
              <a:lnSpc>
                <a:spcPts val="1535"/>
              </a:lnSpc>
            </a:pPr>
            <a:r>
              <a:rPr sz="1400" b="1" spc="29" dirty="0" smtClean="0">
                <a:latin typeface="Times New Roman"/>
                <a:cs typeface="Times New Roman"/>
              </a:rPr>
              <a:t>a- </a:t>
            </a:r>
            <a:r>
              <a:rPr sz="1400" b="1" i="1" spc="29" dirty="0" smtClean="0">
                <a:latin typeface="Times New Roman"/>
                <a:cs typeface="Times New Roman"/>
              </a:rPr>
              <a:t>Dipole forces</a:t>
            </a:r>
            <a:r>
              <a:rPr sz="1400" spc="29" dirty="0" smtClean="0">
                <a:latin typeface="Times New Roman"/>
                <a:cs typeface="Times New Roman"/>
              </a:rPr>
              <a:t>: dipole forces arise in a molecule comprised of two atoms that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37"/>
              </a:spcBef>
            </a:pPr>
            <a:r>
              <a:rPr sz="1400" spc="0" dirty="0" smtClean="0">
                <a:latin typeface="Times New Roman"/>
                <a:cs typeface="Times New Roman"/>
              </a:rPr>
              <a:t>have equal and opposite electrical charges. Each molecule therefore forms a dipole,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0" dirty="0" smtClean="0">
                <a:latin typeface="Times New Roman"/>
                <a:cs typeface="Times New Roman"/>
              </a:rPr>
              <a:t>as  shown  in  Figure  (6-a)  for  hydrogen  chloride.  Although  the  material  is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1" dirty="0" smtClean="0">
                <a:latin typeface="Times New Roman"/>
                <a:cs typeface="Times New Roman"/>
              </a:rPr>
              <a:t>electrically  neutral  in  its  aggregate  form,  on  a  molecular  scale  the  individual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-4" dirty="0" smtClean="0">
                <a:latin typeface="Times New Roman"/>
                <a:cs typeface="Times New Roman"/>
              </a:rPr>
              <a:t>ip</a:t>
            </a:r>
            <a:r>
              <a:rPr sz="1400" spc="4" dirty="0" smtClean="0">
                <a:latin typeface="Times New Roman"/>
                <a:cs typeface="Times New Roman"/>
              </a:rPr>
              <a:t>ol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250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ra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25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ch</a:t>
            </a:r>
            <a:r>
              <a:rPr sz="1400" spc="23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er,</a:t>
            </a:r>
            <a:r>
              <a:rPr sz="1400" spc="23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g</a:t>
            </a:r>
            <a:r>
              <a:rPr sz="1400" spc="4" dirty="0" smtClean="0">
                <a:latin typeface="Times New Roman"/>
                <a:cs typeface="Times New Roman"/>
              </a:rPr>
              <a:t>iv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24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23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er</a:t>
            </a:r>
            <a:r>
              <a:rPr sz="1400" spc="24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nt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24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28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v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23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24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g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v</a:t>
            </a:r>
            <a:r>
              <a:rPr sz="1400" spc="0" dirty="0" smtClean="0">
                <a:latin typeface="Times New Roman"/>
                <a:cs typeface="Times New Roman"/>
              </a:rPr>
              <a:t>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22" dirty="0" smtClean="0">
                <a:latin typeface="Times New Roman"/>
                <a:cs typeface="Times New Roman"/>
              </a:rPr>
              <a:t>ends of the molecules. These dipole forces provide a net intermolecular bonding</a:t>
            </a:r>
            <a:endParaRPr sz="1400">
              <a:latin typeface="Times New Roman"/>
              <a:cs typeface="Times New Roman"/>
            </a:endParaRPr>
          </a:p>
          <a:p>
            <a:pPr marL="12700" marR="4561614" algn="just">
              <a:lnSpc>
                <a:spcPct val="95825"/>
              </a:lnSpc>
              <a:spcBef>
                <a:spcPts val="831"/>
              </a:spcBef>
            </a:pPr>
            <a:r>
              <a:rPr sz="1400" spc="-1" dirty="0" smtClean="0">
                <a:latin typeface="Times New Roman"/>
                <a:cs typeface="Times New Roman"/>
              </a:rPr>
              <a:t>within the material.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2004" y="7681498"/>
            <a:ext cx="5989266" cy="1721866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7857" algn="just">
              <a:lnSpc>
                <a:spcPts val="1535"/>
              </a:lnSpc>
            </a:pPr>
            <a:r>
              <a:rPr sz="1400" b="1" spc="6" dirty="0" smtClean="0">
                <a:latin typeface="Times New Roman"/>
                <a:cs typeface="Times New Roman"/>
              </a:rPr>
              <a:t>b-  </a:t>
            </a:r>
            <a:r>
              <a:rPr sz="1400" b="1" i="1" spc="6" dirty="0" smtClean="0">
                <a:latin typeface="Times New Roman"/>
                <a:cs typeface="Times New Roman"/>
              </a:rPr>
              <a:t>London  forces</a:t>
            </a:r>
            <a:r>
              <a:rPr sz="1400" spc="6" dirty="0" smtClean="0">
                <a:latin typeface="Times New Roman"/>
                <a:cs typeface="Times New Roman"/>
              </a:rPr>
              <a:t>:  London  forces  involve  attractive  forces  between  nonpolar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37"/>
              </a:spcBef>
            </a:pPr>
            <a:r>
              <a:rPr sz="1400" dirty="0" smtClean="0">
                <a:latin typeface="Times New Roman"/>
                <a:cs typeface="Times New Roman"/>
              </a:rPr>
              <a:t>molecules; that is, the atoms in the molecule do not form dipoles in the sense of the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3"/>
              </a:spcBef>
            </a:pPr>
            <a:r>
              <a:rPr sz="1400" spc="0" dirty="0" smtClean="0">
                <a:latin typeface="Times New Roman"/>
                <a:cs typeface="Times New Roman"/>
              </a:rPr>
              <a:t>preceding paragraph. However, owing to the rapid motion of the electrons in orbit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3"/>
              </a:spcBef>
            </a:pPr>
            <a:r>
              <a:rPr sz="1400" spc="0" dirty="0" smtClean="0">
                <a:latin typeface="Times New Roman"/>
                <a:cs typeface="Times New Roman"/>
              </a:rPr>
              <a:t>around the molecule, temporary dipoles form when more electrons happen to be on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3"/>
              </a:spcBef>
            </a:pPr>
            <a:r>
              <a:rPr sz="1400" spc="4" dirty="0" smtClean="0">
                <a:latin typeface="Times New Roman"/>
                <a:cs typeface="Times New Roman"/>
              </a:rPr>
              <a:t>one  side of  the  molecule  than  the  other,  as  suggested  by  figure  (6-b).  These</a:t>
            </a:r>
            <a:endParaRPr sz="1400">
              <a:latin typeface="Times New Roman"/>
              <a:cs typeface="Times New Roman"/>
            </a:endParaRPr>
          </a:p>
          <a:p>
            <a:pPr marL="2914561" marR="2933405" algn="ctr">
              <a:lnSpc>
                <a:spcPts val="1520"/>
              </a:lnSpc>
              <a:spcBef>
                <a:spcPts val="879"/>
              </a:spcBef>
            </a:pPr>
            <a:r>
              <a:rPr sz="1400" dirty="0" smtClean="0">
                <a:latin typeface="Times New Roman"/>
                <a:cs typeface="Times New Roman"/>
              </a:rPr>
              <a:t>8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902004" y="920018"/>
            <a:ext cx="5998017" cy="510031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8" dirty="0" smtClean="0">
                <a:latin typeface="Times New Roman"/>
                <a:cs typeface="Times New Roman"/>
              </a:rPr>
              <a:t>instantaneous  dipoles  provide  a  force  of  attraction  between  molecules  in  the</a:t>
            </a:r>
            <a:endParaRPr sz="1400">
              <a:latin typeface="Times New Roman"/>
              <a:cs typeface="Times New Roman"/>
            </a:endParaRPr>
          </a:p>
          <a:p>
            <a:pPr marL="12700" marR="26746">
              <a:lnSpc>
                <a:spcPct val="95825"/>
              </a:lnSpc>
              <a:spcBef>
                <a:spcPts val="725"/>
              </a:spcBef>
            </a:pPr>
            <a:r>
              <a:rPr sz="1400" spc="-1" dirty="0" smtClean="0">
                <a:latin typeface="Times New Roman"/>
                <a:cs typeface="Times New Roman"/>
              </a:rPr>
              <a:t>material.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1685066"/>
            <a:ext cx="5988199" cy="2351404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5976" algn="just">
              <a:lnSpc>
                <a:spcPts val="1535"/>
              </a:lnSpc>
            </a:pPr>
            <a:r>
              <a:rPr sz="1400" b="1" spc="0" dirty="0" smtClean="0">
                <a:latin typeface="Times New Roman"/>
                <a:cs typeface="Times New Roman"/>
              </a:rPr>
              <a:t>c- </a:t>
            </a:r>
            <a:r>
              <a:rPr sz="1400" b="1" i="1" spc="0" dirty="0" smtClean="0">
                <a:latin typeface="Times New Roman"/>
                <a:cs typeface="Times New Roman"/>
              </a:rPr>
              <a:t>Hydrogen bonding</a:t>
            </a:r>
            <a:r>
              <a:rPr sz="1400" spc="0" dirty="0" smtClean="0">
                <a:latin typeface="Times New Roman"/>
                <a:cs typeface="Times New Roman"/>
              </a:rPr>
              <a:t>: hydrogen bonding occurs in molecules containing hydrogen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37"/>
              </a:spcBef>
            </a:pPr>
            <a:r>
              <a:rPr sz="1400" spc="17" dirty="0" smtClean="0">
                <a:latin typeface="Times New Roman"/>
                <a:cs typeface="Times New Roman"/>
              </a:rPr>
              <a:t>atoms that are covalently bonded to another atom (e.g., oxygen inH2O). Because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dirty="0" smtClean="0">
                <a:latin typeface="Times New Roman"/>
                <a:cs typeface="Times New Roman"/>
              </a:rPr>
              <a:t>the electrons needed to complete the shell of the hydrogen atom are aligned on one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" dirty="0" smtClean="0">
                <a:latin typeface="Times New Roman"/>
                <a:cs typeface="Times New Roman"/>
              </a:rPr>
              <a:t>side of its nucleus, the opposite side has a net positive charge that attracts the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dirty="0" smtClean="0">
                <a:latin typeface="Times New Roman"/>
                <a:cs typeface="Times New Roman"/>
              </a:rPr>
              <a:t>electrons of atoms in neighboring molecules. Hydrogen bonding is illustrated in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 smtClean="0">
                <a:latin typeface="Times New Roman"/>
                <a:cs typeface="Times New Roman"/>
              </a:rPr>
              <a:t>figure  (6-c)  for  water,  and  is  generally  a  stronger  intermolecular  bonding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20" dirty="0" smtClean="0">
                <a:latin typeface="Times New Roman"/>
                <a:cs typeface="Times New Roman"/>
              </a:rPr>
              <a:t>mechanism than the other two forms of secondary bonding. It is important in the</a:t>
            </a:r>
            <a:endParaRPr sz="1400">
              <a:latin typeface="Times New Roman"/>
              <a:cs typeface="Times New Roman"/>
            </a:endParaRPr>
          </a:p>
          <a:p>
            <a:pPr marL="12700" marR="3866006" algn="just">
              <a:lnSpc>
                <a:spcPct val="95825"/>
              </a:lnSpc>
              <a:spcBef>
                <a:spcPts val="829"/>
              </a:spcBef>
            </a:pPr>
            <a:r>
              <a:rPr sz="1400" spc="-1" dirty="0" smtClean="0">
                <a:latin typeface="Times New Roman"/>
                <a:cs typeface="Times New Roman"/>
              </a:rPr>
              <a:t>formation of many polymers.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4450237"/>
            <a:ext cx="1859203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-1" dirty="0" smtClean="0">
                <a:latin typeface="Times New Roman"/>
                <a:cs typeface="Times New Roman"/>
              </a:rPr>
              <a:t>3- Crystalline Structure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4904389"/>
            <a:ext cx="5985857" cy="1124203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5588" algn="just">
              <a:lnSpc>
                <a:spcPts val="1535"/>
              </a:lnSpc>
            </a:pPr>
            <a:r>
              <a:rPr sz="1400" spc="20" dirty="0" smtClean="0">
                <a:latin typeface="Times New Roman"/>
                <a:cs typeface="Times New Roman"/>
              </a:rPr>
              <a:t>When materials solidify from the molten state, they tend to close ranks and pack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2410"/>
              </a:lnSpc>
              <a:spcBef>
                <a:spcPts val="233"/>
              </a:spcBef>
            </a:pPr>
            <a:r>
              <a:rPr sz="1400" spc="0" dirty="0" smtClean="0">
                <a:latin typeface="Times New Roman"/>
                <a:cs typeface="Times New Roman"/>
              </a:rPr>
              <a:t>tightly, in many cases arranging themselves into a very orderly structure, and in other cases, not quite so orderly. Two fundamentally different material structures can be distinguished: (1) crystalline and (2) noncrystalline.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6283990"/>
            <a:ext cx="5989926" cy="2659125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7183" algn="just">
              <a:lnSpc>
                <a:spcPts val="1535"/>
              </a:lnSpc>
            </a:pPr>
            <a:r>
              <a:rPr sz="1400" spc="5" dirty="0" smtClean="0">
                <a:latin typeface="Times New Roman"/>
                <a:cs typeface="Times New Roman"/>
              </a:rPr>
              <a:t>Many materials form into crystals on solidification from the molten or liquid state.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37"/>
              </a:spcBef>
            </a:pPr>
            <a:r>
              <a:rPr sz="1400" spc="13" dirty="0" smtClean="0">
                <a:latin typeface="Times New Roman"/>
                <a:cs typeface="Times New Roman"/>
              </a:rPr>
              <a:t>It is characteristic of virtually all metals, as well as many ceramics and polymers.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dirty="0" smtClean="0">
                <a:latin typeface="Times New Roman"/>
                <a:cs typeface="Times New Roman"/>
              </a:rPr>
              <a:t>A  crystalline  structure  is  one  in  which  the  atoms  are  located  at  regular  and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 smtClean="0">
                <a:latin typeface="Times New Roman"/>
                <a:cs typeface="Times New Roman"/>
              </a:rPr>
              <a:t>recurring positions in three dimensions. The pattern may be replicated millions of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3" dirty="0" smtClean="0">
                <a:latin typeface="Times New Roman"/>
                <a:cs typeface="Times New Roman"/>
              </a:rPr>
              <a:t>times within a given crystal. The structure can be viewed in the form of a unit cell,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 smtClean="0">
                <a:latin typeface="Times New Roman"/>
                <a:cs typeface="Times New Roman"/>
              </a:rPr>
              <a:t>which is the basic geometric grouping of atoms that is repeated. To illustrate,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 smtClean="0">
                <a:latin typeface="Times New Roman"/>
                <a:cs typeface="Times New Roman"/>
              </a:rPr>
              <a:t>consider the unit cell for the body-centered cubic (BCC) crystal structure shown in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21" dirty="0" smtClean="0">
                <a:latin typeface="Times New Roman"/>
                <a:cs typeface="Times New Roman"/>
              </a:rPr>
              <a:t>figure (7), one of the common structures found in metals. The simplest model of</a:t>
            </a:r>
            <a:endParaRPr sz="1400">
              <a:latin typeface="Times New Roman"/>
              <a:cs typeface="Times New Roman"/>
            </a:endParaRPr>
          </a:p>
          <a:p>
            <a:pPr marL="12700" marR="6485" algn="just">
              <a:lnSpc>
                <a:spcPct val="95825"/>
              </a:lnSpc>
              <a:spcBef>
                <a:spcPts val="839"/>
              </a:spcBef>
            </a:pPr>
            <a:r>
              <a:rPr sz="1400" spc="9" dirty="0" smtClean="0">
                <a:latin typeface="Times New Roman"/>
                <a:cs typeface="Times New Roman"/>
              </a:rPr>
              <a:t>the BCC unit cell is illustrated in figure (7-a). Although this model clearly depicts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829939" y="9199656"/>
            <a:ext cx="141300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 smtClean="0">
                <a:latin typeface="Times New Roman"/>
                <a:cs typeface="Times New Roman"/>
              </a:rPr>
              <a:t>9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2234</Words>
  <Application>Microsoft Office PowerPoint</Application>
  <PresentationFormat>Custom</PresentationFormat>
  <Paragraphs>166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OSAMA CENTER</cp:lastModifiedBy>
  <cp:revision>1</cp:revision>
  <dcterms:modified xsi:type="dcterms:W3CDTF">2018-11-15T08:20:09Z</dcterms:modified>
</cp:coreProperties>
</file>