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320923" y="1276825"/>
            <a:ext cx="1160069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u="heavy" spc="0" dirty="0" smtClean="0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930430"/>
            <a:ext cx="293119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1- Atomic Structure and the Elements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361722"/>
            <a:ext cx="5988692" cy="173723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486" algn="just">
              <a:lnSpc>
                <a:spcPts val="1535"/>
              </a:lnSpc>
            </a:pPr>
            <a:r>
              <a:rPr sz="1400" spc="42" dirty="0" smtClean="0">
                <a:latin typeface="Times New Roman"/>
                <a:cs typeface="Times New Roman"/>
              </a:rPr>
              <a:t>The basic structural unit of  matter is the atom.  Each  atom is  composed of a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positively  charged  nucleus,  surrounded  by  a  sufficient  number  of  negatively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charged electrons so that the charges are balanced. The number of electrons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identifies the atomic number and the element of the atom. There are slightly more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3" dirty="0" smtClean="0">
                <a:latin typeface="Times New Roman"/>
                <a:cs typeface="Times New Roman"/>
              </a:rPr>
              <a:t>than 100 elements, and these elements are the chemical building blocks of all</a:t>
            </a:r>
            <a:endParaRPr sz="1400" dirty="0">
              <a:latin typeface="Times New Roman"/>
              <a:cs typeface="Times New Roman"/>
            </a:endParaRPr>
          </a:p>
          <a:p>
            <a:pPr marL="12700" marR="5449626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matter.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328063"/>
            <a:ext cx="5989016" cy="29658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758" algn="just">
              <a:lnSpc>
                <a:spcPts val="1535"/>
              </a:lnSpc>
            </a:pPr>
            <a:r>
              <a:rPr sz="1400" spc="25" dirty="0" smtClean="0">
                <a:latin typeface="Times New Roman"/>
                <a:cs typeface="Times New Roman"/>
              </a:rPr>
              <a:t>Just as there are differences among the elements, there are also similarities.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elements can be grouped into families and relationships established between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7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within the families by means of the </a:t>
            </a:r>
            <a:r>
              <a:rPr sz="1400" b="1" i="1" spc="0" dirty="0" smtClean="0">
                <a:latin typeface="Times New Roman"/>
                <a:cs typeface="Times New Roman"/>
              </a:rPr>
              <a:t>Periodic Table</a:t>
            </a:r>
            <a:r>
              <a:rPr sz="1400" spc="0" dirty="0" smtClean="0">
                <a:latin typeface="Times New Roman"/>
                <a:cs typeface="Times New Roman"/>
              </a:rPr>
              <a:t>, shown in figure (1). In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0" dirty="0" smtClean="0">
                <a:latin typeface="Times New Roman"/>
                <a:cs typeface="Times New Roman"/>
              </a:rPr>
              <a:t>horizontal direction there is a certain repetition, or periodicity, in the arrangement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of elements. Metallic elements occupy the left and center portions of the chart,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nonmetals are located to the right. Between them, along a diagonal, is a transition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zone containing elements called metalloids or semimetals. In principle, each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elements  can  exist  as  a  solid,  liquid,  or  gas,  depending  on  temperature 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9" dirty="0" smtClean="0">
                <a:latin typeface="Times New Roman"/>
                <a:cs typeface="Times New Roman"/>
              </a:rPr>
              <a:t>pressure. At room temperature and atmospheric pressure, they each have a natural</a:t>
            </a:r>
            <a:endParaRPr sz="1400">
              <a:latin typeface="Times New Roman"/>
              <a:cs typeface="Times New Roman"/>
            </a:endParaRPr>
          </a:p>
          <a:p>
            <a:pPr marL="12700" marR="108556" algn="just">
              <a:lnSpc>
                <a:spcPct val="95825"/>
              </a:lnSpc>
              <a:spcBef>
                <a:spcPts val="83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phase; e.g., iron (Fe) is a solid, mercury (Hg) is a liquid, and nitrogen (N) is a gas.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523002"/>
            <a:ext cx="5985821" cy="143078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012" algn="just">
              <a:lnSpc>
                <a:spcPts val="1535"/>
              </a:lnSpc>
            </a:pPr>
            <a:r>
              <a:rPr sz="1400" spc="3" dirty="0" smtClean="0">
                <a:latin typeface="Times New Roman"/>
                <a:cs typeface="Times New Roman"/>
              </a:rPr>
              <a:t>In the table, the elements are arranged into vertical columns and horizontal rows in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such a way that similarities exist among elements in the same columns.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example, in the extreme right column are the noble gases (helium, neon, argon,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20" dirty="0" smtClean="0">
                <a:latin typeface="Times New Roman"/>
                <a:cs typeface="Times New Roman"/>
              </a:rPr>
              <a:t>krypton, xenon, and radon), all of which exhibit great chemical stability and low</a:t>
            </a:r>
            <a:endParaRPr sz="1400">
              <a:latin typeface="Times New Roman"/>
              <a:cs typeface="Times New Roman"/>
            </a:endParaRPr>
          </a:p>
          <a:p>
            <a:pPr marL="12700" marR="4950" algn="just">
              <a:lnSpc>
                <a:spcPct val="95825"/>
              </a:lnSpc>
              <a:spcBef>
                <a:spcPts val="829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reaction rates. The halogens (fluorine, chlorine, bromine, iodine, and astatine) 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03226" y="962405"/>
            <a:ext cx="516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14400" y="4745101"/>
            <a:ext cx="6077204" cy="2734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920018"/>
            <a:ext cx="5997034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 smtClean="0">
                <a:latin typeface="Times New Roman"/>
                <a:cs typeface="Times New Roman"/>
              </a:rPr>
              <a:t>the locations of the atoms within the cell, it does not indicate the close packing of</a:t>
            </a:r>
            <a:endParaRPr sz="1400">
              <a:latin typeface="Times New Roman"/>
              <a:cs typeface="Times New Roman"/>
            </a:endParaRPr>
          </a:p>
          <a:p>
            <a:pPr marL="12700" marR="7795">
              <a:lnSpc>
                <a:spcPts val="2410"/>
              </a:lnSpc>
              <a:spcBef>
                <a:spcPts val="223"/>
              </a:spcBef>
            </a:pPr>
            <a:r>
              <a:rPr sz="1400" spc="6" dirty="0" smtClean="0">
                <a:latin typeface="Times New Roman"/>
                <a:cs typeface="Times New Roman"/>
              </a:rPr>
              <a:t>the atoms that occurs in the real crystal, as in Figure (7-b). Figure (7-c) shows the repeating nature of the unit cell within the crystal.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991390"/>
            <a:ext cx="5989838" cy="204508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158" algn="just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In metals, three lattice structures are common: (1) body-centered cubic (BCC), (2)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face centered cubic (FCC), and (3) hexagonal close-packed (HCP), illustrated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8</a:t>
            </a:r>
            <a:r>
              <a:rPr sz="1400" spc="0" dirty="0" smtClean="0">
                <a:latin typeface="Times New Roman"/>
                <a:cs typeface="Times New Roman"/>
              </a:rPr>
              <a:t>).</a:t>
            </a:r>
            <a:r>
              <a:rPr sz="1400" spc="2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es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bl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).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34" dirty="0" smtClean="0">
                <a:latin typeface="Times New Roman"/>
                <a:cs typeface="Times New Roman"/>
              </a:rPr>
              <a:t>Note that some metals undergo a change of structure at different temperatures.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 smtClean="0">
                <a:latin typeface="Times New Roman"/>
                <a:cs typeface="Times New Roman"/>
              </a:rPr>
              <a:t>Ir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0" dirty="0" smtClean="0">
                <a:latin typeface="Times New Roman"/>
                <a:cs typeface="Times New Roman"/>
              </a:rPr>
              <a:t>e,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BCC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;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6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FCC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9</a:t>
            </a: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29" dirty="0" smtClean="0">
                <a:latin typeface="Times New Roman"/>
                <a:cs typeface="Times New Roman"/>
              </a:rPr>
              <a:t>2</a:t>
            </a:r>
            <a:r>
              <a:rPr sz="1400" spc="-9" dirty="0" smtClean="0">
                <a:latin typeface="Times New Roman"/>
                <a:cs typeface="Times New Roman"/>
              </a:rPr>
              <a:t>°</a:t>
            </a:r>
            <a:r>
              <a:rPr sz="1400" spc="0" dirty="0" smtClean="0">
                <a:latin typeface="Times New Roman"/>
                <a:cs typeface="Times New Roman"/>
              </a:rPr>
              <a:t>C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9" dirty="0" smtClean="0">
                <a:latin typeface="Times New Roman"/>
                <a:cs typeface="Times New Roman"/>
              </a:rPr>
              <a:t>and back to BCC at temperatures above 1400°C. When a metal (or other material)</a:t>
            </a:r>
            <a:endParaRPr sz="1400">
              <a:latin typeface="Times New Roman"/>
              <a:cs typeface="Times New Roman"/>
            </a:endParaRPr>
          </a:p>
          <a:p>
            <a:pPr marL="12700" marR="1534398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changes structure like this, it is referred to as being </a:t>
            </a:r>
            <a:r>
              <a:rPr sz="1400" b="1" i="1" spc="0" dirty="0" smtClean="0">
                <a:latin typeface="Times New Roman"/>
                <a:cs typeface="Times New Roman"/>
              </a:rPr>
              <a:t>allotropic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84219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14400" y="914400"/>
            <a:ext cx="5942711" cy="2560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4572000"/>
            <a:ext cx="5943092" cy="1979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784219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02004" y="920018"/>
            <a:ext cx="5995635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5" dirty="0" smtClean="0">
                <a:latin typeface="Times New Roman"/>
                <a:cs typeface="Times New Roman"/>
              </a:rPr>
              <a:t>column  VIIA  share  similar  properties  (hydrogen  is  not  included  among  the</a:t>
            </a:r>
            <a:endParaRPr sz="1400">
              <a:latin typeface="Times New Roman"/>
              <a:cs typeface="Times New Roman"/>
            </a:endParaRPr>
          </a:p>
          <a:p>
            <a:pPr marL="12700" marR="6257">
              <a:lnSpc>
                <a:spcPts val="1609"/>
              </a:lnSpc>
              <a:spcBef>
                <a:spcPts val="7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lo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ns</a:t>
            </a:r>
            <a:r>
              <a:rPr sz="1400" spc="0" dirty="0" smtClean="0">
                <a:latin typeface="Times New Roman"/>
                <a:cs typeface="Times New Roman"/>
              </a:rPr>
              <a:t>).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er,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lv</a:t>
            </a:r>
            <a:r>
              <a:rPr sz="1400" spc="0" dirty="0" smtClean="0">
                <a:latin typeface="Times New Roman"/>
                <a:cs typeface="Times New Roman"/>
              </a:rPr>
              <a:t>er,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1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IB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ar </a:t>
            </a:r>
            <a:endParaRPr sz="1400">
              <a:latin typeface="Times New Roman"/>
              <a:cs typeface="Times New Roman"/>
            </a:endParaRPr>
          </a:p>
          <a:p>
            <a:pPr marL="12700" marR="6257">
              <a:lnSpc>
                <a:spcPts val="1609"/>
              </a:lnSpc>
              <a:spcBef>
                <a:spcPts val="801"/>
              </a:spcBef>
            </a:pPr>
            <a:r>
              <a:rPr sz="1400" spc="11" dirty="0" smtClean="0">
                <a:latin typeface="Times New Roman"/>
                <a:cs typeface="Times New Roman"/>
              </a:rPr>
              <a:t>properties. Generally there are correlations in properties among elements within a</a:t>
            </a:r>
            <a:endParaRPr sz="1400">
              <a:latin typeface="Times New Roman"/>
              <a:cs typeface="Times New Roman"/>
            </a:endParaRPr>
          </a:p>
          <a:p>
            <a:pPr marL="12700" marR="24225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given column, whereas differences exist among elements in different columns.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273330"/>
            <a:ext cx="5990802" cy="29643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775" algn="just">
              <a:lnSpc>
                <a:spcPts val="1535"/>
              </a:lnSpc>
            </a:pPr>
            <a:r>
              <a:rPr sz="1400" spc="16" dirty="0" smtClean="0">
                <a:latin typeface="Times New Roman"/>
                <a:cs typeface="Times New Roman"/>
              </a:rPr>
              <a:t>Many of the similarities and differences among the elements can be explained by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their respective atomic structures. The simplest model of atomic structure, called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planetary model, shows the electrons of the atom orbiting around the nucleus 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certain fixed distances, called shells, as shown in Figure (2). The hydrogen atom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(atomic number 1) has one electron in the orbit closest to the nucleus. Helium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(atomic number 2) has two. Also shown in the figure are the atomic structures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fluorine (atomic number 9), neon (atomic number 10), and sodium (atomic number</a:t>
            </a:r>
            <a:endParaRPr sz="1400">
              <a:latin typeface="Times New Roman"/>
              <a:cs typeface="Times New Roman"/>
            </a:endParaRPr>
          </a:p>
          <a:p>
            <a:pPr marL="12700" marR="741" algn="just">
              <a:lnSpc>
                <a:spcPts val="1609"/>
              </a:lnSpc>
              <a:spcBef>
                <a:spcPts val="828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11).  One  might  infer  from these  models  that  there is  a maximum  number of </a:t>
            </a:r>
            <a:endParaRPr sz="1400">
              <a:latin typeface="Times New Roman"/>
              <a:cs typeface="Times New Roman"/>
            </a:endParaRPr>
          </a:p>
          <a:p>
            <a:pPr marL="12700" marR="741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electrons that can be contained in a given orbit. This turns out to be correct, and the</a:t>
            </a:r>
            <a:endParaRPr sz="1400">
              <a:latin typeface="Times New Roman"/>
              <a:cs typeface="Times New Roman"/>
            </a:endParaRPr>
          </a:p>
          <a:p>
            <a:pPr marL="12700" marR="4219341" algn="just">
              <a:lnSpc>
                <a:spcPct val="95825"/>
              </a:lnSpc>
              <a:spcBef>
                <a:spcPts val="829"/>
              </a:spcBef>
            </a:pPr>
            <a:r>
              <a:rPr sz="1400" spc="-2" dirty="0" smtClean="0">
                <a:latin typeface="Times New Roman"/>
                <a:cs typeface="Times New Roman"/>
              </a:rPr>
              <a:t>maximum is defined 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442050"/>
            <a:ext cx="3116524" cy="234498"/>
          </a:xfrm>
          <a:prstGeom prst="rect">
            <a:avLst/>
          </a:prstGeom>
        </p:spPr>
        <p:txBody>
          <a:bodyPr wrap="square" lIns="0" tIns="11271" rIns="0" bIns="0" rtlCol="0">
            <a:noAutofit/>
          </a:bodyPr>
          <a:lstStyle/>
          <a:p>
            <a:pPr marL="12700">
              <a:lnSpc>
                <a:spcPts val="1775"/>
              </a:lnSpc>
            </a:pPr>
            <a:r>
              <a:rPr sz="1200" b="1" i="1" spc="0" dirty="0" smtClean="0">
                <a:latin typeface="Times New Roman"/>
                <a:cs typeface="Times New Roman"/>
              </a:rPr>
              <a:t>Maximum number of electrons in an orbit = </a:t>
            </a:r>
            <a:r>
              <a:rPr sz="1400" b="1" i="1" spc="0" dirty="0" smtClean="0">
                <a:latin typeface="Times New Roman"/>
                <a:cs typeface="Times New Roman"/>
              </a:rPr>
              <a:t>2n</a:t>
            </a:r>
            <a:r>
              <a:rPr sz="1350" b="1" i="1" spc="0" baseline="38650" dirty="0" smtClean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901085"/>
            <a:ext cx="440946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where </a:t>
            </a:r>
            <a:r>
              <a:rPr sz="1400" b="1" i="1" spc="0" dirty="0" smtClean="0">
                <a:latin typeface="Times New Roman"/>
                <a:cs typeface="Times New Roman"/>
              </a:rPr>
              <a:t>n </a:t>
            </a:r>
            <a:r>
              <a:rPr sz="1400" spc="0" dirty="0" smtClean="0">
                <a:latin typeface="Times New Roman"/>
                <a:cs typeface="Times New Roman"/>
              </a:rPr>
              <a:t>identifies the orbit, with </a:t>
            </a:r>
            <a:r>
              <a:rPr sz="1400" b="1" i="1" spc="0" dirty="0" smtClean="0">
                <a:latin typeface="Times New Roman"/>
                <a:cs typeface="Times New Roman"/>
              </a:rPr>
              <a:t>n </a:t>
            </a:r>
            <a:r>
              <a:rPr sz="1400" spc="0" dirty="0" smtClean="0">
                <a:latin typeface="Times New Roman"/>
                <a:cs typeface="Times New Roman"/>
              </a:rPr>
              <a:t>= 1 closest to the nucleus.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14019" y="920508"/>
            <a:ext cx="4519930" cy="8317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14400" y="914400"/>
            <a:ext cx="6545707" cy="2418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3569111"/>
            <a:ext cx="5991162" cy="296430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833" algn="just">
              <a:lnSpc>
                <a:spcPts val="1535"/>
              </a:lnSpc>
            </a:pPr>
            <a:r>
              <a:rPr sz="1400" spc="14" dirty="0" smtClean="0">
                <a:latin typeface="Times New Roman"/>
                <a:cs typeface="Times New Roman"/>
              </a:rPr>
              <a:t>The number of electrons in the outer most shell, relative to the maximum number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allowed, determines to a large extent the atom’s chemical affinity for other atoms.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7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These outer-shell electrons are called valence electrons. For example, because a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72"/>
              </a:spcBef>
            </a:pPr>
            <a:r>
              <a:rPr sz="1400" spc="2" dirty="0" smtClean="0">
                <a:latin typeface="Times New Roman"/>
                <a:cs typeface="Times New Roman"/>
              </a:rPr>
              <a:t>hydrogen atom has only one electron in its single orbit, it readily combines with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75"/>
              </a:lnSpc>
              <a:spcBef>
                <a:spcPts val="772"/>
              </a:spcBef>
            </a:pPr>
            <a:r>
              <a:rPr sz="1400" spc="2" dirty="0" smtClean="0">
                <a:latin typeface="Times New Roman"/>
                <a:cs typeface="Times New Roman"/>
              </a:rPr>
              <a:t>another hydrogen atom to form a hydrogen molecule H</a:t>
            </a:r>
            <a:r>
              <a:rPr sz="1350" spc="2" baseline="-12883" dirty="0" smtClean="0">
                <a:latin typeface="Times New Roman"/>
                <a:cs typeface="Times New Roman"/>
              </a:rPr>
              <a:t>2</a:t>
            </a:r>
            <a:r>
              <a:rPr sz="1400" spc="2" dirty="0" smtClean="0">
                <a:latin typeface="Times New Roman"/>
                <a:cs typeface="Times New Roman"/>
              </a:rPr>
              <a:t>. For the same reason,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475"/>
              </a:lnSpc>
              <a:spcBef>
                <a:spcPts val="10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hydrogen also reacts readily with various other elements (e.g., to form H</a:t>
            </a:r>
            <a:r>
              <a:rPr sz="1350" spc="2" baseline="-12883" dirty="0" smtClean="0">
                <a:latin typeface="Times New Roman"/>
                <a:cs typeface="Times New Roman"/>
              </a:rPr>
              <a:t>2</a:t>
            </a:r>
            <a:r>
              <a:rPr sz="1400" spc="2" dirty="0" smtClean="0">
                <a:latin typeface="Times New Roman"/>
                <a:cs typeface="Times New Roman"/>
              </a:rPr>
              <a:t>O). In the</a:t>
            </a:r>
            <a:endParaRPr sz="1400">
              <a:latin typeface="Times New Roman"/>
              <a:cs typeface="Times New Roman"/>
            </a:endParaRPr>
          </a:p>
          <a:p>
            <a:pPr marL="12700" marR="1026" algn="just">
              <a:lnSpc>
                <a:spcPts val="1530"/>
              </a:lnSpc>
              <a:spcBef>
                <a:spcPts val="1080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helium atom, the two electrons in its only orbit are the maximum allowed (2 n</a:t>
            </a:r>
            <a:r>
              <a:rPr sz="1350" spc="18" baseline="41871" dirty="0" smtClean="0">
                <a:latin typeface="Times New Roman"/>
                <a:cs typeface="Times New Roman"/>
              </a:rPr>
              <a:t>2 </a:t>
            </a:r>
            <a:r>
              <a:rPr sz="1400" spc="18" dirty="0" smtClean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 marR="2549" algn="just">
              <a:lnSpc>
                <a:spcPts val="1169"/>
              </a:lnSpc>
              <a:spcBef>
                <a:spcPts val="55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2(1)</a:t>
            </a:r>
            <a:r>
              <a:rPr sz="1350" spc="1" baseline="41871" dirty="0" smtClean="0">
                <a:latin typeface="Times New Roman"/>
                <a:cs typeface="Times New Roman"/>
              </a:rPr>
              <a:t>2 </a:t>
            </a:r>
            <a:r>
              <a:rPr sz="1400" spc="1" dirty="0" smtClean="0">
                <a:latin typeface="Times New Roman"/>
                <a:cs typeface="Times New Roman"/>
              </a:rPr>
              <a:t>= 2), and so helium is very stable. Neon is stable for the same reason: Its </a:t>
            </a:r>
            <a:endParaRPr sz="1400">
              <a:latin typeface="Times New Roman"/>
              <a:cs typeface="Times New Roman"/>
            </a:endParaRPr>
          </a:p>
          <a:p>
            <a:pPr marL="12700" marR="2549" algn="just">
              <a:lnSpc>
                <a:spcPts val="1609"/>
              </a:lnSpc>
              <a:spcBef>
                <a:spcPts val="1463"/>
              </a:spcBef>
            </a:pPr>
            <a:r>
              <a:rPr sz="1400" spc="26" dirty="0" smtClean="0">
                <a:latin typeface="Times New Roman"/>
                <a:cs typeface="Times New Roman"/>
              </a:rPr>
              <a:t>outermost orbit (n=2) has eight electrons (the maximum allowed), so neon is an</a:t>
            </a:r>
            <a:endParaRPr sz="1400">
              <a:latin typeface="Times New Roman"/>
              <a:cs typeface="Times New Roman"/>
            </a:endParaRPr>
          </a:p>
          <a:p>
            <a:pPr marL="12700" marR="5298574" algn="just">
              <a:lnSpc>
                <a:spcPct val="95825"/>
              </a:lnSpc>
              <a:spcBef>
                <a:spcPts val="829"/>
              </a:spcBef>
            </a:pPr>
            <a:r>
              <a:rPr sz="1400" dirty="0" smtClean="0">
                <a:latin typeface="Times New Roman"/>
                <a:cs typeface="Times New Roman"/>
              </a:rPr>
              <a:t>inert gas.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764050"/>
            <a:ext cx="5985417" cy="143052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110" algn="just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In contrast to neon, fluorine has one fewer electron in its outer shell (n = 2) than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dirty="0" smtClean="0">
                <a:latin typeface="Times New Roman"/>
                <a:cs typeface="Times New Roman"/>
              </a:rPr>
              <a:t>the maximum allowed and is readily attracted to other elements that might share an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2" dirty="0" smtClean="0">
                <a:latin typeface="Times New Roman"/>
                <a:cs typeface="Times New Roman"/>
              </a:rPr>
              <a:t>electron to make a more stable set. The sodium atom seems divinely made for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2" dirty="0" smtClean="0">
                <a:latin typeface="Times New Roman"/>
                <a:cs typeface="Times New Roman"/>
              </a:rPr>
              <a:t>situation, with one electron in its outermost orbit. It reacts strongly with fluorine to</a:t>
            </a:r>
            <a:endParaRPr sz="1400">
              <a:latin typeface="Times New Roman"/>
              <a:cs typeface="Times New Roman"/>
            </a:endParaRPr>
          </a:p>
          <a:p>
            <a:pPr marL="12700" marR="1514738" algn="just">
              <a:lnSpc>
                <a:spcPct val="95825"/>
              </a:lnSpc>
              <a:spcBef>
                <a:spcPts val="84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form the compound sodium fluoride, as pictured in Figure (3).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914400" y="914400"/>
            <a:ext cx="6374130" cy="2229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004" y="3378611"/>
            <a:ext cx="5985112" cy="17371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13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At  the low  atomic  numbers  considered  here, the prediction  of the number  of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electrons in the outer orbit is straightforward. As the atomic number increases 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higher levels, the allocation of electrons to the different orbits becomes somewhat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dirty="0" smtClean="0">
                <a:latin typeface="Times New Roman"/>
                <a:cs typeface="Times New Roman"/>
              </a:rPr>
              <a:t>more complicated. There are rules and guidelines, based on quantum mechanics,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16" dirty="0" smtClean="0">
                <a:latin typeface="Times New Roman"/>
                <a:cs typeface="Times New Roman"/>
              </a:rPr>
              <a:t>that can be used to predict the positions of the electrons among the various orbits</a:t>
            </a:r>
            <a:endParaRPr sz="1400">
              <a:latin typeface="Times New Roman"/>
              <a:cs typeface="Times New Roman"/>
            </a:endParaRPr>
          </a:p>
          <a:p>
            <a:pPr marL="12700" marR="3646027" algn="just">
              <a:lnSpc>
                <a:spcPct val="95825"/>
              </a:lnSpc>
              <a:spcBef>
                <a:spcPts val="828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and explain their characteristics.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529229"/>
            <a:ext cx="324608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2- Bonding Between Atoms and Molecules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960521"/>
            <a:ext cx="5986796" cy="204355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8624" algn="just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Atoms are held together in molecules by various types of bonds that depend on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valence electrons. By comparison, molecules are attracted to each other by weaker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bonds, which generally result from the electron configuration in the individual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molecules. Thus, we have two types of bonding: (1) primary bonds, generally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associated with the formation of molecules; and (2) secondary bonds, generally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6" dirty="0" smtClean="0">
                <a:latin typeface="Times New Roman"/>
                <a:cs typeface="Times New Roman"/>
              </a:rPr>
              <a:t>associated with attraction between molecules. Primary bonds are much stronger</a:t>
            </a:r>
            <a:endParaRPr sz="1400">
              <a:latin typeface="Times New Roman"/>
              <a:cs typeface="Times New Roman"/>
            </a:endParaRPr>
          </a:p>
          <a:p>
            <a:pPr marL="12700" marR="4363440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than secondary bonds.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233440"/>
            <a:ext cx="5984781" cy="116992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algn="ctr">
              <a:lnSpc>
                <a:spcPts val="1535"/>
              </a:lnSpc>
            </a:pPr>
            <a:r>
              <a:rPr sz="1400" spc="13" dirty="0" smtClean="0">
                <a:latin typeface="Times New Roman"/>
                <a:cs typeface="Times New Roman"/>
              </a:rPr>
              <a:t>2.1  </a:t>
            </a:r>
            <a:r>
              <a:rPr sz="1400" b="1" spc="13" dirty="0" smtClean="0">
                <a:latin typeface="Times New Roman"/>
                <a:cs typeface="Times New Roman"/>
              </a:rPr>
              <a:t>Primary  Bonds</a:t>
            </a:r>
            <a:r>
              <a:rPr sz="1400" spc="13" dirty="0" smtClean="0">
                <a:latin typeface="Times New Roman"/>
                <a:cs typeface="Times New Roman"/>
              </a:rPr>
              <a:t>:  primary bonds  are characterized  by strong  atom-to-atom</a:t>
            </a:r>
            <a:endParaRPr sz="1400">
              <a:latin typeface="Times New Roman"/>
              <a:cs typeface="Times New Roman"/>
            </a:endParaRPr>
          </a:p>
          <a:p>
            <a:pPr marR="13073" indent="-1966" algn="ctr">
              <a:lnSpc>
                <a:spcPts val="1609"/>
              </a:lnSpc>
              <a:spcBef>
                <a:spcPts val="737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attractions that involve the exchange of valence electrons. Primary bonds include </a:t>
            </a:r>
            <a:endParaRPr sz="1400">
              <a:latin typeface="Times New Roman"/>
              <a:cs typeface="Times New Roman"/>
            </a:endParaRPr>
          </a:p>
          <a:p>
            <a:pPr marR="13073" algn="ctr">
              <a:lnSpc>
                <a:spcPts val="1617"/>
              </a:lnSpc>
              <a:spcBef>
                <a:spcPts val="801"/>
              </a:spcBef>
            </a:pPr>
            <a:r>
              <a:rPr sz="1400" spc="44" dirty="0" smtClean="0">
                <a:latin typeface="Times New Roman"/>
                <a:cs typeface="Times New Roman"/>
              </a:rPr>
              <a:t>the following forms: </a:t>
            </a:r>
            <a:r>
              <a:rPr sz="1400" b="1" spc="44" dirty="0" smtClean="0">
                <a:latin typeface="Times New Roman"/>
                <a:cs typeface="Times New Roman"/>
              </a:rPr>
              <a:t>(a) </a:t>
            </a:r>
            <a:r>
              <a:rPr sz="1400" b="1" i="1" spc="44" dirty="0" smtClean="0">
                <a:latin typeface="Times New Roman"/>
                <a:cs typeface="Times New Roman"/>
              </a:rPr>
              <a:t>ionic</a:t>
            </a:r>
            <a:r>
              <a:rPr sz="1400" spc="44" dirty="0" smtClean="0">
                <a:latin typeface="Times New Roman"/>
                <a:cs typeface="Times New Roman"/>
              </a:rPr>
              <a:t>, </a:t>
            </a:r>
            <a:r>
              <a:rPr sz="1400" b="1" spc="44" dirty="0" smtClean="0">
                <a:latin typeface="Times New Roman"/>
                <a:cs typeface="Times New Roman"/>
              </a:rPr>
              <a:t>(b) </a:t>
            </a:r>
            <a:r>
              <a:rPr sz="1400" b="1" i="1" spc="44" dirty="0" smtClean="0">
                <a:latin typeface="Times New Roman"/>
                <a:cs typeface="Times New Roman"/>
              </a:rPr>
              <a:t>covalent</a:t>
            </a:r>
            <a:r>
              <a:rPr sz="1400" spc="44" dirty="0" smtClean="0">
                <a:latin typeface="Times New Roman"/>
                <a:cs typeface="Times New Roman"/>
              </a:rPr>
              <a:t>, and </a:t>
            </a:r>
            <a:r>
              <a:rPr sz="1400" b="1" spc="44" dirty="0" smtClean="0">
                <a:latin typeface="Times New Roman"/>
                <a:cs typeface="Times New Roman"/>
              </a:rPr>
              <a:t>(c) </a:t>
            </a:r>
            <a:r>
              <a:rPr sz="1400" b="1" i="1" spc="44" dirty="0" smtClean="0">
                <a:latin typeface="Times New Roman"/>
                <a:cs typeface="Times New Roman"/>
              </a:rPr>
              <a:t>metallic</a:t>
            </a:r>
            <a:r>
              <a:rPr sz="1400" spc="44" dirty="0" smtClean="0">
                <a:latin typeface="Times New Roman"/>
                <a:cs typeface="Times New Roman"/>
              </a:rPr>
              <a:t>, as illustrated in</a:t>
            </a:r>
            <a:endParaRPr sz="1400">
              <a:latin typeface="Times New Roman"/>
              <a:cs typeface="Times New Roman"/>
            </a:endParaRPr>
          </a:p>
          <a:p>
            <a:pPr marL="2914561" marR="2928920" algn="ctr">
              <a:lnSpc>
                <a:spcPct val="95825"/>
              </a:lnSpc>
              <a:spcBef>
                <a:spcPts val="1195"/>
              </a:spcBef>
            </a:pPr>
            <a:r>
              <a:rPr sz="1400" dirty="0" smtClean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400" y="5588889"/>
            <a:ext cx="6725158" cy="1759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2004" y="920018"/>
            <a:ext cx="5997470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Figure (4). Ionic and covalent bonds are called </a:t>
            </a:r>
            <a:r>
              <a:rPr sz="1400" i="1" spc="7" dirty="0" smtClean="0">
                <a:latin typeface="Times New Roman"/>
                <a:cs typeface="Times New Roman"/>
              </a:rPr>
              <a:t>intramolecular </a:t>
            </a:r>
            <a:r>
              <a:rPr sz="1400" spc="7" dirty="0" smtClean="0">
                <a:latin typeface="Times New Roman"/>
                <a:cs typeface="Times New Roman"/>
              </a:rPr>
              <a:t>bonds because they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involve attractive forces between atoms within the molecule.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660682"/>
            <a:ext cx="5989205" cy="26577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9239" algn="just">
              <a:lnSpc>
                <a:spcPts val="1535"/>
              </a:lnSpc>
            </a:pPr>
            <a:r>
              <a:rPr sz="1400" b="1" spc="41" dirty="0" smtClean="0">
                <a:latin typeface="Times New Roman"/>
                <a:cs typeface="Times New Roman"/>
              </a:rPr>
              <a:t>a- </a:t>
            </a:r>
            <a:r>
              <a:rPr sz="1400" b="1" i="1" spc="41" dirty="0" smtClean="0">
                <a:latin typeface="Times New Roman"/>
                <a:cs typeface="Times New Roman"/>
              </a:rPr>
              <a:t>Ionic bond</a:t>
            </a:r>
            <a:r>
              <a:rPr sz="1400" b="1" spc="41" dirty="0" smtClean="0">
                <a:latin typeface="Times New Roman"/>
                <a:cs typeface="Times New Roman"/>
              </a:rPr>
              <a:t>: </a:t>
            </a:r>
            <a:r>
              <a:rPr sz="1400" spc="41" dirty="0" smtClean="0">
                <a:latin typeface="Times New Roman"/>
                <a:cs typeface="Times New Roman"/>
              </a:rPr>
              <a:t>in the ionic bond, the atoms of one element give up their outer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electron(s), which are in turn attracted to the atoms of some other element 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ou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 o</a:t>
            </a:r>
            <a:r>
              <a:rPr sz="1400" spc="-4" dirty="0" smtClean="0">
                <a:latin typeface="Times New Roman"/>
                <a:cs typeface="Times New Roman"/>
              </a:rPr>
              <a:t>ut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os</a:t>
            </a:r>
            <a:r>
              <a:rPr sz="1400" spc="0" dirty="0" smtClean="0">
                <a:latin typeface="Times New Roman"/>
                <a:cs typeface="Times New Roman"/>
              </a:rPr>
              <a:t>t 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igh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electrons in the outer shell is the most stable atomic configuration (except for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very light atoms), and nature provides a very strong bond between atoms that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achieves this configuration. The previous example of the reaction of sodium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3" dirty="0" smtClean="0">
                <a:latin typeface="Times New Roman"/>
                <a:cs typeface="Times New Roman"/>
              </a:rPr>
              <a:t>fluorine to form sodium fluoride (Figure 3) illustrates this form of atomic bond.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Sodium chloride (table salt) is a more common example. Because of the transfer of</a:t>
            </a:r>
            <a:endParaRPr sz="1400">
              <a:latin typeface="Times New Roman"/>
              <a:cs typeface="Times New Roman"/>
            </a:endParaRPr>
          </a:p>
          <a:p>
            <a:pPr marL="12700" marR="9071" algn="just">
              <a:lnSpc>
                <a:spcPct val="95825"/>
              </a:lnSpc>
              <a:spcBef>
                <a:spcPts val="83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electrons between the atoms, sodium and fluorine (or sodium and chlorine) ions 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421027"/>
            <a:ext cx="5268311" cy="51028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formed, from which this bonding derives its name. Properties of solid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7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with ionic bonding include low electrical conductivity and poor ductility.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0206" y="4421027"/>
            <a:ext cx="70314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materials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018302"/>
            <a:ext cx="570475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46" dirty="0" smtClean="0">
                <a:latin typeface="Times New Roman"/>
                <a:cs typeface="Times New Roman"/>
              </a:rPr>
              <a:t>b- </a:t>
            </a:r>
            <a:r>
              <a:rPr sz="1400" b="1" i="1" spc="46" dirty="0" smtClean="0">
                <a:latin typeface="Times New Roman"/>
                <a:cs typeface="Times New Roman"/>
              </a:rPr>
              <a:t>Covalent bond</a:t>
            </a:r>
            <a:r>
              <a:rPr sz="1400" b="1" spc="46" dirty="0" smtClean="0">
                <a:latin typeface="Times New Roman"/>
                <a:cs typeface="Times New Roman"/>
              </a:rPr>
              <a:t>: </a:t>
            </a:r>
            <a:r>
              <a:rPr sz="1400" spc="46" dirty="0" smtClean="0">
                <a:latin typeface="Times New Roman"/>
                <a:cs typeface="Times New Roman"/>
              </a:rPr>
              <a:t>the covalent bond is one in which electrons are shared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5920" y="8018302"/>
            <a:ext cx="25720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6" dirty="0" smtClean="0">
                <a:latin typeface="Times New Roman"/>
                <a:cs typeface="Times New Roman"/>
              </a:rPr>
              <a:t>(as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324880"/>
            <a:ext cx="5979397" cy="10784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algn="ctr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opposed to transferred) between atoms in their outermost shells to achieve a stable</a:t>
            </a:r>
            <a:endParaRPr sz="1400">
              <a:latin typeface="Times New Roman"/>
              <a:cs typeface="Times New Roman"/>
            </a:endParaRPr>
          </a:p>
          <a:p>
            <a:pPr marR="7114" indent="-938" algn="ctr">
              <a:lnSpc>
                <a:spcPts val="2420"/>
              </a:lnSpc>
              <a:spcBef>
                <a:spcPts val="21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et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gh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 a</a:t>
            </a:r>
            <a:r>
              <a:rPr sz="1400" spc="-9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 two e</a:t>
            </a:r>
            <a:r>
              <a:rPr sz="1400" spc="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0" dirty="0" smtClean="0">
                <a:latin typeface="Times New Roman"/>
                <a:cs typeface="Times New Roman"/>
              </a:rPr>
              <a:t>es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bo</a:t>
            </a:r>
            <a:r>
              <a:rPr sz="1400" spc="-9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ds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-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 f</a:t>
            </a:r>
            <a:r>
              <a:rPr sz="1400" spc="-4" dirty="0" smtClean="0">
                <a:latin typeface="Times New Roman"/>
                <a:cs typeface="Times New Roman"/>
              </a:rPr>
              <a:t>lu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 ea</a:t>
            </a:r>
            <a:r>
              <a:rPr sz="1400" spc="14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red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rm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(F</a:t>
            </a:r>
            <a:r>
              <a:rPr sz="1350" spc="4" baseline="-12883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2914561" marR="2923536" algn="ctr">
              <a:lnSpc>
                <a:spcPct val="95825"/>
              </a:lnSpc>
              <a:spcBef>
                <a:spcPts val="139"/>
              </a:spcBef>
            </a:pPr>
            <a:r>
              <a:rPr sz="1400" dirty="0" smtClean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14400" y="2574798"/>
            <a:ext cx="6551930" cy="2061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920018"/>
            <a:ext cx="5989397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8490" algn="just">
              <a:lnSpc>
                <a:spcPts val="1535"/>
              </a:lnSpc>
            </a:pPr>
            <a:r>
              <a:rPr sz="1400" spc="19" dirty="0" smtClean="0">
                <a:latin typeface="Times New Roman"/>
                <a:cs typeface="Times New Roman"/>
              </a:rPr>
              <a:t>(5-a). In the case of diamond, which is carbon (atomic number 6), each atom has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2" dirty="0" smtClean="0">
                <a:latin typeface="Times New Roman"/>
                <a:cs typeface="Times New Roman"/>
              </a:rPr>
              <a:t>four neighbors with which it shares electrons. This produces a very rigid three-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dimensional structure, not adequately represented in Figure (5-b), and accounts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7" dirty="0" smtClean="0">
                <a:latin typeface="Times New Roman"/>
                <a:cs typeface="Times New Roman"/>
              </a:rPr>
              <a:t>the extreme high hardness of this material. Other forms of carbon (e.g., graphite)</a:t>
            </a:r>
            <a:endParaRPr sz="1400">
              <a:latin typeface="Times New Roman"/>
              <a:cs typeface="Times New Roman"/>
            </a:endParaRPr>
          </a:p>
          <a:p>
            <a:pPr marL="12700" marR="3040469" algn="just">
              <a:lnSpc>
                <a:spcPct val="95825"/>
              </a:lnSpc>
              <a:spcBef>
                <a:spcPts val="82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do not exhibit this rigid atomic structure.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05201"/>
            <a:ext cx="5987873" cy="32706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963" algn="just">
              <a:lnSpc>
                <a:spcPts val="1535"/>
              </a:lnSpc>
            </a:pPr>
            <a:r>
              <a:rPr sz="1400" b="1" spc="0" dirty="0" smtClean="0">
                <a:latin typeface="Times New Roman"/>
                <a:cs typeface="Times New Roman"/>
              </a:rPr>
              <a:t>c- </a:t>
            </a:r>
            <a:r>
              <a:rPr sz="1400" b="1" i="1" spc="0" dirty="0" smtClean="0">
                <a:latin typeface="Times New Roman"/>
                <a:cs typeface="Times New Roman"/>
              </a:rPr>
              <a:t>Metallic bond</a:t>
            </a:r>
            <a:r>
              <a:rPr sz="1400" spc="0" dirty="0" smtClean="0">
                <a:latin typeface="Times New Roman"/>
                <a:cs typeface="Times New Roman"/>
              </a:rPr>
              <a:t>: the metallic bond is, of course, the atomic bonding mechanism in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pure metals and metal alloys. Atoms of the metallic elements generally possess too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few electrons in their outermost orbits to complete the outer shells for all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atoms in, say, a given block of metal. Accordingly, instead of sharing on an atom-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to-atom basis, metallic bonding involves the sharing of outer-shell electrons by all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atoms to form a general electron cloud that permeates the entire block. This cloud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provides the attractive forces to hold the atoms together and forms a strong, rigid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structure in most cases. Because of the general sharing of electrons, and their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freedom to move within the metal, metallic bonding provides for good electrical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7" dirty="0" smtClean="0">
                <a:latin typeface="Times New Roman"/>
                <a:cs typeface="Times New Roman"/>
              </a:rPr>
              <a:t>conductivity.  Other  typical  properties  of  materials  characterized  by  metallic</a:t>
            </a:r>
            <a:endParaRPr sz="1400">
              <a:latin typeface="Times New Roman"/>
              <a:cs typeface="Times New Roman"/>
            </a:endParaRPr>
          </a:p>
          <a:p>
            <a:pPr marL="12700" marR="1650057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bonding include good conduction of heat and good ductility.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14400" y="3213607"/>
            <a:ext cx="6634099" cy="1449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918494"/>
            <a:ext cx="5988154" cy="204508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966" algn="just">
              <a:lnSpc>
                <a:spcPts val="1535"/>
              </a:lnSpc>
            </a:pPr>
            <a:r>
              <a:rPr sz="1400" spc="27" dirty="0" smtClean="0">
                <a:latin typeface="Times New Roman"/>
                <a:cs typeface="Times New Roman"/>
              </a:rPr>
              <a:t>2.1 </a:t>
            </a:r>
            <a:r>
              <a:rPr sz="1400" b="1" spc="27" dirty="0" smtClean="0">
                <a:latin typeface="Times New Roman"/>
                <a:cs typeface="Times New Roman"/>
              </a:rPr>
              <a:t>Secondary Bonds</a:t>
            </a:r>
            <a:r>
              <a:rPr sz="1400" spc="27" dirty="0" smtClean="0">
                <a:latin typeface="Times New Roman"/>
                <a:cs typeface="Times New Roman"/>
              </a:rPr>
              <a:t>: Whereas primary bonds involve atom-to-atom attractive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dirty="0" smtClean="0">
                <a:latin typeface="Times New Roman"/>
                <a:cs typeface="Times New Roman"/>
              </a:rPr>
              <a:t>forces, secondary bonds involve attraction forces between molecules, 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intermolecular forces. There is no transfer or sharing of electrons in secondary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" dirty="0" smtClean="0">
                <a:latin typeface="Times New Roman"/>
                <a:cs typeface="Times New Roman"/>
              </a:rPr>
              <a:t>bonding, and these bonds are therefore weaker than primary bonds. There are three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7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forms  of  secondary  bonding:  </a:t>
            </a:r>
            <a:r>
              <a:rPr sz="1400" b="1" spc="0" dirty="0" smtClean="0">
                <a:latin typeface="Times New Roman"/>
                <a:cs typeface="Times New Roman"/>
              </a:rPr>
              <a:t>(a)  </a:t>
            </a:r>
            <a:r>
              <a:rPr sz="1400" b="1" i="1" spc="0" dirty="0" smtClean="0">
                <a:latin typeface="Times New Roman"/>
                <a:cs typeface="Times New Roman"/>
              </a:rPr>
              <a:t>dipole  forces</a:t>
            </a:r>
            <a:r>
              <a:rPr sz="1400" spc="0" dirty="0" smtClean="0">
                <a:latin typeface="Times New Roman"/>
                <a:cs typeface="Times New Roman"/>
              </a:rPr>
              <a:t>,  </a:t>
            </a:r>
            <a:r>
              <a:rPr sz="1400" b="1" spc="0" dirty="0" smtClean="0">
                <a:latin typeface="Times New Roman"/>
                <a:cs typeface="Times New Roman"/>
              </a:rPr>
              <a:t>(b)  </a:t>
            </a:r>
            <a:r>
              <a:rPr sz="1400" b="1" i="1" spc="0" dirty="0" smtClean="0">
                <a:latin typeface="Times New Roman"/>
                <a:cs typeface="Times New Roman"/>
              </a:rPr>
              <a:t>London  forces</a:t>
            </a:r>
            <a:r>
              <a:rPr sz="1400" spc="0" dirty="0" smtClean="0">
                <a:latin typeface="Times New Roman"/>
                <a:cs typeface="Times New Roman"/>
              </a:rPr>
              <a:t>,  and  </a:t>
            </a:r>
            <a:r>
              <a:rPr sz="1400" b="1" spc="0" dirty="0" smtClean="0">
                <a:latin typeface="Times New Roman"/>
                <a:cs typeface="Times New Roman"/>
              </a:rPr>
              <a:t>(c)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7"/>
              </a:lnSpc>
              <a:spcBef>
                <a:spcPts val="808"/>
              </a:spcBef>
            </a:pPr>
            <a:r>
              <a:rPr sz="1400" b="1" i="1" spc="6" dirty="0" smtClean="0">
                <a:latin typeface="Times New Roman"/>
                <a:cs typeface="Times New Roman"/>
              </a:rPr>
              <a:t>hydrogen bonding</a:t>
            </a:r>
            <a:r>
              <a:rPr sz="1400" spc="6" dirty="0" smtClean="0">
                <a:latin typeface="Times New Roman"/>
                <a:cs typeface="Times New Roman"/>
              </a:rPr>
              <a:t>, illustrated in Figure (6). Types (a) and (b) are often referred to</a:t>
            </a:r>
            <a:endParaRPr sz="1400">
              <a:latin typeface="Times New Roman"/>
              <a:cs typeface="Times New Roman"/>
            </a:endParaRPr>
          </a:p>
          <a:p>
            <a:pPr marL="12700" marR="197245" algn="just">
              <a:lnSpc>
                <a:spcPct val="95825"/>
              </a:lnSpc>
              <a:spcBef>
                <a:spcPts val="838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as </a:t>
            </a:r>
            <a:r>
              <a:rPr sz="1400" i="1" spc="-1" dirty="0" smtClean="0">
                <a:latin typeface="Times New Roman"/>
                <a:cs typeface="Times New Roman"/>
              </a:rPr>
              <a:t>van der Waals </a:t>
            </a:r>
            <a:r>
              <a:rPr sz="1400" spc="-1" dirty="0" smtClean="0">
                <a:latin typeface="Times New Roman"/>
                <a:cs typeface="Times New Roman"/>
              </a:rPr>
              <a:t>forces, after the scientist who first studied and quantified them.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81401"/>
            <a:ext cx="5988475" cy="204508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1189" algn="just">
              <a:lnSpc>
                <a:spcPts val="1535"/>
              </a:lnSpc>
            </a:pPr>
            <a:r>
              <a:rPr sz="1400" b="1" spc="29" dirty="0" smtClean="0">
                <a:latin typeface="Times New Roman"/>
                <a:cs typeface="Times New Roman"/>
              </a:rPr>
              <a:t>a- </a:t>
            </a:r>
            <a:r>
              <a:rPr sz="1400" b="1" i="1" spc="29" dirty="0" smtClean="0">
                <a:latin typeface="Times New Roman"/>
                <a:cs typeface="Times New Roman"/>
              </a:rPr>
              <a:t>Dipole forces</a:t>
            </a:r>
            <a:r>
              <a:rPr sz="1400" spc="29" dirty="0" smtClean="0">
                <a:latin typeface="Times New Roman"/>
                <a:cs typeface="Times New Roman"/>
              </a:rPr>
              <a:t>: dipole forces arise in a molecule comprised of two atoms that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0" dirty="0" smtClean="0">
                <a:latin typeface="Times New Roman"/>
                <a:cs typeface="Times New Roman"/>
              </a:rPr>
              <a:t>have equal and opposite electrical charges. Each molecule therefore forms a dipole,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as  shown  in  Figure  (6-a)  for  hydrogen  chloride.  Although  the  material 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electrically  neutral  in  its  aggregate  form,  on  a  molecular  scale  the  individual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ip</a:t>
            </a:r>
            <a:r>
              <a:rPr sz="1400" spc="4" dirty="0" smtClean="0">
                <a:latin typeface="Times New Roman"/>
                <a:cs typeface="Times New Roman"/>
              </a:rPr>
              <a:t>ol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ch</a:t>
            </a:r>
            <a:r>
              <a:rPr sz="1400" spc="23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er,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4" dirty="0" smtClean="0">
                <a:latin typeface="Times New Roman"/>
                <a:cs typeface="Times New Roman"/>
              </a:rPr>
              <a:t>iv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22" dirty="0" smtClean="0">
                <a:latin typeface="Times New Roman"/>
                <a:cs typeface="Times New Roman"/>
              </a:rPr>
              <a:t>ends of the molecules. These dipole forces provide a net intermolecular bonding</a:t>
            </a:r>
            <a:endParaRPr sz="1400">
              <a:latin typeface="Times New Roman"/>
              <a:cs typeface="Times New Roman"/>
            </a:endParaRPr>
          </a:p>
          <a:p>
            <a:pPr marL="12700" marR="4561614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within the material.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681498"/>
            <a:ext cx="5989266" cy="172186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857" algn="just">
              <a:lnSpc>
                <a:spcPts val="1535"/>
              </a:lnSpc>
            </a:pPr>
            <a:r>
              <a:rPr sz="1400" b="1" spc="6" dirty="0" smtClean="0">
                <a:latin typeface="Times New Roman"/>
                <a:cs typeface="Times New Roman"/>
              </a:rPr>
              <a:t>b-  </a:t>
            </a:r>
            <a:r>
              <a:rPr sz="1400" b="1" i="1" spc="6" dirty="0" smtClean="0">
                <a:latin typeface="Times New Roman"/>
                <a:cs typeface="Times New Roman"/>
              </a:rPr>
              <a:t>London  forces</a:t>
            </a:r>
            <a:r>
              <a:rPr sz="1400" spc="6" dirty="0" smtClean="0">
                <a:latin typeface="Times New Roman"/>
                <a:cs typeface="Times New Roman"/>
              </a:rPr>
              <a:t>:  London  forces  involve  attractive  forces  between  nonpolar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dirty="0" smtClean="0">
                <a:latin typeface="Times New Roman"/>
                <a:cs typeface="Times New Roman"/>
              </a:rPr>
              <a:t>molecules; that is, the atoms in the molecule do not form dipoles in the sense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preceding paragraph. However, owing to the rapid motion of the electrons in orbit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around the molecule, temporary dipoles form when more electrons happen to be on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one  side of  the  molecule  than  the  other,  as  suggested  by  figure  (6-b).  These</a:t>
            </a:r>
            <a:endParaRPr sz="1400">
              <a:latin typeface="Times New Roman"/>
              <a:cs typeface="Times New Roman"/>
            </a:endParaRPr>
          </a:p>
          <a:p>
            <a:pPr marL="2914561" marR="2933405" algn="ctr">
              <a:lnSpc>
                <a:spcPts val="1520"/>
              </a:lnSpc>
              <a:spcBef>
                <a:spcPts val="879"/>
              </a:spcBef>
            </a:pPr>
            <a:r>
              <a:rPr sz="1400" dirty="0" smtClean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0018"/>
            <a:ext cx="5998017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8" dirty="0" smtClean="0">
                <a:latin typeface="Times New Roman"/>
                <a:cs typeface="Times New Roman"/>
              </a:rPr>
              <a:t>instantaneous  dipoles  provide  a  force  of  attraction  between  molecules  in  the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material.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685066"/>
            <a:ext cx="5988199" cy="235140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976" algn="just">
              <a:lnSpc>
                <a:spcPts val="1535"/>
              </a:lnSpc>
            </a:pPr>
            <a:r>
              <a:rPr sz="1400" b="1" spc="0" dirty="0" smtClean="0">
                <a:latin typeface="Times New Roman"/>
                <a:cs typeface="Times New Roman"/>
              </a:rPr>
              <a:t>c- </a:t>
            </a:r>
            <a:r>
              <a:rPr sz="1400" b="1" i="1" spc="0" dirty="0" smtClean="0">
                <a:latin typeface="Times New Roman"/>
                <a:cs typeface="Times New Roman"/>
              </a:rPr>
              <a:t>Hydrogen bonding</a:t>
            </a:r>
            <a:r>
              <a:rPr sz="1400" spc="0" dirty="0" smtClean="0">
                <a:latin typeface="Times New Roman"/>
                <a:cs typeface="Times New Roman"/>
              </a:rPr>
              <a:t>: hydrogen bonding occurs in molecules containing hydrogen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7" dirty="0" smtClean="0">
                <a:latin typeface="Times New Roman"/>
                <a:cs typeface="Times New Roman"/>
              </a:rPr>
              <a:t>atoms that are covalently bonded to another atom (e.g., oxygen inH2O). Because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the electrons needed to complete the shell of the hydrogen atom are aligned on one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side of its nucleus, the opposite side has a net positive charge that attracts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electrons of atoms in neighboring molecules. Hydrogen bonding is illustrated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figure  (6-c)  for  water,  and  is  generally  a  stronger  intermolecular  bonding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0" dirty="0" smtClean="0">
                <a:latin typeface="Times New Roman"/>
                <a:cs typeface="Times New Roman"/>
              </a:rPr>
              <a:t>mechanism than the other two forms of secondary bonding. It is important in the</a:t>
            </a:r>
            <a:endParaRPr sz="1400">
              <a:latin typeface="Times New Roman"/>
              <a:cs typeface="Times New Roman"/>
            </a:endParaRPr>
          </a:p>
          <a:p>
            <a:pPr marL="12700" marR="3866006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formation of many polymers.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450237"/>
            <a:ext cx="18592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3- Crystalline Structure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904389"/>
            <a:ext cx="5985857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588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When materials solidify from the molten state, they tend to close ranks and pack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3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tightly, in many cases arranging themselves into a very orderly structure, and in other cases, not quite so orderly. Two fundamentally different material structures can be distinguished: (1) crystalline and (2) noncrystalline.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283990"/>
            <a:ext cx="5989926" cy="265912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183" algn="just">
              <a:lnSpc>
                <a:spcPts val="1535"/>
              </a:lnSpc>
            </a:pPr>
            <a:r>
              <a:rPr sz="1400" spc="5" dirty="0" smtClean="0">
                <a:latin typeface="Times New Roman"/>
                <a:cs typeface="Times New Roman"/>
              </a:rPr>
              <a:t>Many materials form into crystals on solidification from the molten or liquid state.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3" dirty="0" smtClean="0">
                <a:latin typeface="Times New Roman"/>
                <a:cs typeface="Times New Roman"/>
              </a:rPr>
              <a:t>It is characteristic of virtually all metals, as well as many ceramics and polymers.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dirty="0" smtClean="0">
                <a:latin typeface="Times New Roman"/>
                <a:cs typeface="Times New Roman"/>
              </a:rPr>
              <a:t>A  crystalline  structure  is  one  in  which  the  atoms  are  located  at  regular 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recurring positions in three dimensions. The pattern may be replicated millions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3" dirty="0" smtClean="0">
                <a:latin typeface="Times New Roman"/>
                <a:cs typeface="Times New Roman"/>
              </a:rPr>
              <a:t>times within a given crystal. The structure can be viewed in the form of a unit cell,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which is the basic geometric grouping of atoms that is repeated. To illustrate,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consider the unit cell for the body-centered cubic (BCC) crystal structure shown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1" dirty="0" smtClean="0">
                <a:latin typeface="Times New Roman"/>
                <a:cs typeface="Times New Roman"/>
              </a:rPr>
              <a:t>figure (7), one of the common structures found in metals. The simplest model of</a:t>
            </a:r>
            <a:endParaRPr sz="1400">
              <a:latin typeface="Times New Roman"/>
              <a:cs typeface="Times New Roman"/>
            </a:endParaRPr>
          </a:p>
          <a:p>
            <a:pPr marL="12700" marR="6485" algn="just">
              <a:lnSpc>
                <a:spcPct val="95825"/>
              </a:lnSpc>
              <a:spcBef>
                <a:spcPts val="839"/>
              </a:spcBef>
            </a:pPr>
            <a:r>
              <a:rPr sz="1400" spc="9" dirty="0" smtClean="0">
                <a:latin typeface="Times New Roman"/>
                <a:cs typeface="Times New Roman"/>
              </a:rPr>
              <a:t>the BCC unit cell is illustrated in figure (7-a). Although this model clearly depicts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29939" y="9199656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2234</Words>
  <Application>Microsoft Office PowerPoint</Application>
  <PresentationFormat>Custom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1</cp:revision>
  <dcterms:modified xsi:type="dcterms:W3CDTF">2018-11-15T08:20:09Z</dcterms:modified>
</cp:coreProperties>
</file>